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256" r:id="rId6"/>
    <p:sldId id="292" r:id="rId7"/>
    <p:sldId id="293" r:id="rId8"/>
    <p:sldId id="312" r:id="rId9"/>
    <p:sldId id="313" r:id="rId10"/>
    <p:sldId id="314" r:id="rId11"/>
    <p:sldId id="319" r:id="rId12"/>
    <p:sldId id="264" r:id="rId13"/>
    <p:sldId id="315" r:id="rId14"/>
    <p:sldId id="316" r:id="rId15"/>
    <p:sldId id="303" r:id="rId16"/>
    <p:sldId id="299" r:id="rId17"/>
    <p:sldId id="323" r:id="rId18"/>
    <p:sldId id="324" r:id="rId19"/>
    <p:sldId id="322" r:id="rId20"/>
    <p:sldId id="301" r:id="rId21"/>
    <p:sldId id="321" r:id="rId22"/>
    <p:sldId id="295" r:id="rId23"/>
    <p:sldId id="305" r:id="rId24"/>
    <p:sldId id="317" r:id="rId25"/>
    <p:sldId id="318" r:id="rId26"/>
    <p:sldId id="325" r:id="rId27"/>
    <p:sldId id="306" r:id="rId28"/>
    <p:sldId id="309" r:id="rId29"/>
    <p:sldId id="310" r:id="rId30"/>
    <p:sldId id="308" r:id="rId31"/>
    <p:sldId id="311" r:id="rId32"/>
    <p:sldId id="297"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9156D"/>
    <a:srgbClr val="15124E"/>
    <a:srgbClr val="1B144C"/>
    <a:srgbClr val="1F1969"/>
    <a:srgbClr val="101050"/>
    <a:srgbClr val="282062"/>
    <a:srgbClr val="09055B"/>
    <a:srgbClr val="13015F"/>
    <a:srgbClr val="0601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82592" autoAdjust="0"/>
  </p:normalViewPr>
  <p:slideViewPr>
    <p:cSldViewPr>
      <p:cViewPr>
        <p:scale>
          <a:sx n="70" d="100"/>
          <a:sy n="70" d="100"/>
        </p:scale>
        <p:origin x="-539" y="-147"/>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il%20Sebastian\Desktop\MBT%20Research\IIE%20Conference\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irin\Dropbox\PhD\1st\Conference.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ail\attach\Pallet%20H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1309857101195703"/>
          <c:y val="4.6770924467774859E-2"/>
          <c:w val="0.86346474919801697"/>
          <c:h val="0.82737972407857441"/>
        </c:manualLayout>
      </c:layout>
      <c:barChart>
        <c:barDir val="col"/>
        <c:grouping val="stacked"/>
        <c:ser>
          <c:idx val="0"/>
          <c:order val="0"/>
          <c:tx>
            <c:v>Production</c:v>
          </c:tx>
          <c:spPr>
            <a:solidFill>
              <a:srgbClr val="92D050"/>
            </a:solidFill>
          </c:spPr>
          <c:cat>
            <c:strRef>
              <c:f>Sheet1!$B$2:$E$2</c:f>
              <c:strCache>
                <c:ptCount val="4"/>
                <c:pt idx="0">
                  <c:v>Heat Treatment</c:v>
                </c:pt>
                <c:pt idx="1">
                  <c:v>Me-Br Fumigation</c:v>
                </c:pt>
                <c:pt idx="2">
                  <c:v>RF Heating</c:v>
                </c:pt>
                <c:pt idx="3">
                  <c:v>Plastic Pallets -No Treatment </c:v>
                </c:pt>
              </c:strCache>
            </c:strRef>
          </c:cat>
          <c:val>
            <c:numRef>
              <c:f>Sheet1!$B$3:$E$3</c:f>
              <c:numCache>
                <c:formatCode>General</c:formatCode>
                <c:ptCount val="4"/>
                <c:pt idx="0">
                  <c:v>7.8599999999999985</c:v>
                </c:pt>
                <c:pt idx="1">
                  <c:v>7.8599999999999985</c:v>
                </c:pt>
                <c:pt idx="2">
                  <c:v>7.8599999999999985</c:v>
                </c:pt>
                <c:pt idx="3">
                  <c:v>53.6</c:v>
                </c:pt>
              </c:numCache>
            </c:numRef>
          </c:val>
        </c:ser>
        <c:ser>
          <c:idx val="1"/>
          <c:order val="1"/>
          <c:tx>
            <c:v>Transportation</c:v>
          </c:tx>
          <c:spPr>
            <a:solidFill>
              <a:srgbClr val="FFFF00"/>
            </a:solidFill>
          </c:spPr>
          <c:cat>
            <c:strRef>
              <c:f>Sheet1!$B$2:$E$2</c:f>
              <c:strCache>
                <c:ptCount val="4"/>
                <c:pt idx="0">
                  <c:v>Heat Treatment</c:v>
                </c:pt>
                <c:pt idx="1">
                  <c:v>Me-Br Fumigation</c:v>
                </c:pt>
                <c:pt idx="2">
                  <c:v>RF Heating</c:v>
                </c:pt>
                <c:pt idx="3">
                  <c:v>Plastic Pallets -No Treatment </c:v>
                </c:pt>
              </c:strCache>
            </c:strRef>
          </c:cat>
          <c:val>
            <c:numRef>
              <c:f>Sheet1!$B$4:$E$4</c:f>
              <c:numCache>
                <c:formatCode>General</c:formatCode>
                <c:ptCount val="4"/>
                <c:pt idx="0">
                  <c:v>0.60000000000000064</c:v>
                </c:pt>
                <c:pt idx="1">
                  <c:v>0.60000000000000064</c:v>
                </c:pt>
                <c:pt idx="2">
                  <c:v>0.60000000000000064</c:v>
                </c:pt>
                <c:pt idx="3">
                  <c:v>1.1000000000000001</c:v>
                </c:pt>
              </c:numCache>
            </c:numRef>
          </c:val>
        </c:ser>
        <c:ser>
          <c:idx val="2"/>
          <c:order val="2"/>
          <c:tx>
            <c:v>Treatment</c:v>
          </c:tx>
          <c:spPr>
            <a:solidFill>
              <a:srgbClr val="C00000"/>
            </a:solidFill>
          </c:spPr>
          <c:cat>
            <c:strRef>
              <c:f>Sheet1!$B$2:$E$2</c:f>
              <c:strCache>
                <c:ptCount val="4"/>
                <c:pt idx="0">
                  <c:v>Heat Treatment</c:v>
                </c:pt>
                <c:pt idx="1">
                  <c:v>Me-Br Fumigation</c:v>
                </c:pt>
                <c:pt idx="2">
                  <c:v>RF Heating</c:v>
                </c:pt>
                <c:pt idx="3">
                  <c:v>Plastic Pallets -No Treatment </c:v>
                </c:pt>
              </c:strCache>
            </c:strRef>
          </c:cat>
          <c:val>
            <c:numRef>
              <c:f>Sheet1!$B$5:$E$5</c:f>
              <c:numCache>
                <c:formatCode>General</c:formatCode>
                <c:ptCount val="4"/>
                <c:pt idx="0">
                  <c:v>2.2000000000000002</c:v>
                </c:pt>
                <c:pt idx="1">
                  <c:v>5.46</c:v>
                </c:pt>
                <c:pt idx="2">
                  <c:v>0.60000000000000064</c:v>
                </c:pt>
                <c:pt idx="3">
                  <c:v>0</c:v>
                </c:pt>
              </c:numCache>
            </c:numRef>
          </c:val>
        </c:ser>
        <c:ser>
          <c:idx val="3"/>
          <c:order val="3"/>
          <c:tx>
            <c:v>End of Life</c:v>
          </c:tx>
          <c:spPr>
            <a:solidFill>
              <a:schemeClr val="accent5">
                <a:lumMod val="60000"/>
                <a:lumOff val="40000"/>
              </a:schemeClr>
            </a:solidFill>
          </c:spPr>
          <c:cat>
            <c:strRef>
              <c:f>Sheet1!$B$2:$E$2</c:f>
              <c:strCache>
                <c:ptCount val="4"/>
                <c:pt idx="0">
                  <c:v>Heat Treatment</c:v>
                </c:pt>
                <c:pt idx="1">
                  <c:v>Me-Br Fumigation</c:v>
                </c:pt>
                <c:pt idx="2">
                  <c:v>RF Heating</c:v>
                </c:pt>
                <c:pt idx="3">
                  <c:v>Plastic Pallets -No Treatment </c:v>
                </c:pt>
              </c:strCache>
            </c:strRef>
          </c:cat>
          <c:val>
            <c:numRef>
              <c:f>Sheet1!$B$6:$E$6</c:f>
              <c:numCache>
                <c:formatCode>General</c:formatCode>
                <c:ptCount val="4"/>
                <c:pt idx="0">
                  <c:v>2.0299999999999998</c:v>
                </c:pt>
                <c:pt idx="1">
                  <c:v>2.0299999999999998</c:v>
                </c:pt>
                <c:pt idx="2">
                  <c:v>2.0299999999999998</c:v>
                </c:pt>
                <c:pt idx="3">
                  <c:v>5.76</c:v>
                </c:pt>
              </c:numCache>
            </c:numRef>
          </c:val>
        </c:ser>
        <c:overlap val="100"/>
        <c:axId val="45542784"/>
        <c:axId val="45811200"/>
      </c:barChart>
      <c:catAx>
        <c:axId val="45542784"/>
        <c:scaling>
          <c:orientation val="minMax"/>
        </c:scaling>
        <c:axPos val="b"/>
        <c:title>
          <c:tx>
            <c:rich>
              <a:bodyPr/>
              <a:lstStyle/>
              <a:p>
                <a:pPr>
                  <a:defRPr sz="900">
                    <a:solidFill>
                      <a:srgbClr val="0070C0"/>
                    </a:solidFill>
                  </a:defRPr>
                </a:pPr>
                <a:r>
                  <a:rPr lang="en-US" sz="900">
                    <a:solidFill>
                      <a:srgbClr val="0070C0"/>
                    </a:solidFill>
                  </a:rPr>
                  <a:t>Treatment Type</a:t>
                </a:r>
              </a:p>
            </c:rich>
          </c:tx>
          <c:layout/>
        </c:title>
        <c:tickLblPos val="nextTo"/>
        <c:txPr>
          <a:bodyPr/>
          <a:lstStyle/>
          <a:p>
            <a:pPr>
              <a:defRPr sz="900" b="1"/>
            </a:pPr>
            <a:endParaRPr lang="en-US"/>
          </a:p>
        </c:txPr>
        <c:crossAx val="45811200"/>
        <c:crosses val="autoZero"/>
        <c:auto val="1"/>
        <c:lblAlgn val="ctr"/>
        <c:lblOffset val="100"/>
      </c:catAx>
      <c:valAx>
        <c:axId val="45811200"/>
        <c:scaling>
          <c:orientation val="minMax"/>
          <c:max val="65"/>
          <c:min val="0"/>
        </c:scaling>
        <c:axPos val="l"/>
        <c:majorGridlines/>
        <c:title>
          <c:tx>
            <c:rich>
              <a:bodyPr rot="-5400000" vert="horz"/>
              <a:lstStyle/>
              <a:p>
                <a:pPr>
                  <a:defRPr sz="900">
                    <a:solidFill>
                      <a:srgbClr val="0070C0"/>
                    </a:solidFill>
                  </a:defRPr>
                </a:pPr>
                <a:r>
                  <a:rPr lang="en-US" sz="900">
                    <a:solidFill>
                      <a:srgbClr val="0070C0"/>
                    </a:solidFill>
                  </a:rPr>
                  <a:t>Emissions (Kg CO2 Eq.)</a:t>
                </a:r>
              </a:p>
            </c:rich>
          </c:tx>
          <c:layout>
            <c:manualLayout>
              <c:xMode val="edge"/>
              <c:yMode val="edge"/>
              <c:x val="1.476665776625314E-2"/>
              <c:y val="0.28632610184027113"/>
            </c:manualLayout>
          </c:layout>
        </c:title>
        <c:numFmt formatCode="General" sourceLinked="1"/>
        <c:tickLblPos val="nextTo"/>
        <c:txPr>
          <a:bodyPr/>
          <a:lstStyle/>
          <a:p>
            <a:pPr>
              <a:defRPr sz="900" b="1"/>
            </a:pPr>
            <a:endParaRPr lang="en-US"/>
          </a:p>
        </c:txPr>
        <c:crossAx val="45542784"/>
        <c:crosses val="autoZero"/>
        <c:crossBetween val="between"/>
      </c:valAx>
    </c:plotArea>
    <c:legend>
      <c:legendPos val="r"/>
      <c:layout>
        <c:manualLayout>
          <c:xMode val="edge"/>
          <c:yMode val="edge"/>
          <c:x val="0.17343079888918161"/>
          <c:y val="0.12384434088596069"/>
          <c:w val="0.39747156605424439"/>
          <c:h val="9.2933472601639228E-2"/>
        </c:manualLayout>
      </c:layout>
      <c:spPr>
        <a:solidFill>
          <a:schemeClr val="accent1">
            <a:lumMod val="40000"/>
            <a:lumOff val="60000"/>
          </a:schemeClr>
        </a:solidFill>
        <a:ln>
          <a:solidFill>
            <a:sysClr val="windowText" lastClr="000000"/>
          </a:solidFill>
        </a:ln>
      </c:spPr>
      <c:txPr>
        <a:bodyPr/>
        <a:lstStyle/>
        <a:p>
          <a:pPr>
            <a:defRPr sz="900"/>
          </a:pPr>
          <a:endParaRPr lang="en-US"/>
        </a:p>
      </c:txPr>
    </c:legend>
    <c:plotVisOnly val="1"/>
    <c:dispBlanksAs val="gap"/>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Sheet2!$A$2:$B$2</c:f>
              <c:strCache>
                <c:ptCount val="1"/>
                <c:pt idx="0">
                  <c:v>Carcinogens kg C2H3Cl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(Sheet2!$C$2,Sheet2!$E$2,Sheet2!$G$2,Sheet2!$I$2,Sheet2!$K$2,Sheet2!$M$2)</c:f>
              <c:numCache>
                <c:formatCode>General</c:formatCode>
                <c:ptCount val="6"/>
                <c:pt idx="0">
                  <c:v>6.2000000000000034E-2</c:v>
                </c:pt>
                <c:pt idx="1">
                  <c:v>4.0000000000000036E-3</c:v>
                </c:pt>
                <c:pt idx="2">
                  <c:v>3.7000000000000012E-2</c:v>
                </c:pt>
                <c:pt idx="3">
                  <c:v>5.2200000000000063E-5</c:v>
                </c:pt>
                <c:pt idx="4">
                  <c:v>8.5300000000000068E-5</c:v>
                </c:pt>
                <c:pt idx="5">
                  <c:v>1.0100000000000011E-4</c:v>
                </c:pt>
              </c:numCache>
            </c:numRef>
          </c:val>
        </c:ser>
        <c:ser>
          <c:idx val="2"/>
          <c:order val="1"/>
          <c:tx>
            <c:strRef>
              <c:f>Sheet2!$A$3:$B$3</c:f>
              <c:strCache>
                <c:ptCount val="1"/>
                <c:pt idx="0">
                  <c:v>Non-caecinogens kg C2H3Cl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(Sheet2!$C$3,Sheet2!$E$3,Sheet2!$G$3,Sheet2!$I$3,Sheet2!$K$3,Sheet2!$M$3)</c:f>
            </c:numRef>
          </c:val>
        </c:ser>
        <c:ser>
          <c:idx val="4"/>
          <c:order val="2"/>
          <c:tx>
            <c:strRef>
              <c:f>Sheet2!$A$4:$B$4</c:f>
              <c:strCache>
                <c:ptCount val="1"/>
                <c:pt idx="0">
                  <c:v>Respiratory inorganics kg PM2.5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(Sheet2!$C$4,Sheet2!$E$4,Sheet2!$G$4,Sheet2!$I$4,Sheet2!$K$4,Sheet2!$M$4)</c:f>
            </c:numRef>
          </c:val>
        </c:ser>
        <c:ser>
          <c:idx val="6"/>
          <c:order val="3"/>
          <c:tx>
            <c:strRef>
              <c:f>Sheet2!$A$5:$B$5</c:f>
              <c:strCache>
                <c:ptCount val="1"/>
                <c:pt idx="0">
                  <c:v>Ionizing radiation Bq C-14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(Sheet2!$C$5,Sheet2!$E$5,Sheet2!$G$5,Sheet2!$I$5,Sheet2!$K$5,Sheet2!$M$5)</c:f>
            </c:numRef>
          </c:val>
        </c:ser>
        <c:ser>
          <c:idx val="8"/>
          <c:order val="4"/>
          <c:tx>
            <c:strRef>
              <c:f>Sheet2!$A$6:$B$6</c:f>
              <c:strCache>
                <c:ptCount val="1"/>
                <c:pt idx="0">
                  <c:v>Ozone Layer Depletion kg CFC-11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(Sheet2!$C$6,Sheet2!$E$6,Sheet2!$G$6,Sheet2!$I$6,Sheet2!$K$6,Sheet2!$M$6)</c:f>
              <c:numCache>
                <c:formatCode>0.00E+00</c:formatCode>
                <c:ptCount val="6"/>
                <c:pt idx="0">
                  <c:v>2.700000000000006E-8</c:v>
                </c:pt>
                <c:pt idx="1">
                  <c:v>3.400000000000002E-3</c:v>
                </c:pt>
                <c:pt idx="2">
                  <c:v>1.6000000000000034E-8</c:v>
                </c:pt>
                <c:pt idx="3">
                  <c:v>3.7000000000000079E-9</c:v>
                </c:pt>
                <c:pt idx="4">
                  <c:v>5.5100000000000101E-9</c:v>
                </c:pt>
                <c:pt idx="5">
                  <c:v>6.5100000000000116E-9</c:v>
                </c:pt>
              </c:numCache>
            </c:numRef>
          </c:val>
        </c:ser>
        <c:ser>
          <c:idx val="10"/>
          <c:order val="5"/>
          <c:tx>
            <c:strRef>
              <c:f>Sheet2!$A$7:$B$7</c:f>
              <c:strCache>
                <c:ptCount val="1"/>
                <c:pt idx="0">
                  <c:v>Respiratory organics kg C2H4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(Sheet2!$C$7,Sheet2!$E$7,Sheet2!$G$7,Sheet2!$I$7,Sheet2!$K$7,Sheet2!$M$7)</c:f>
            </c:numRef>
          </c:val>
        </c:ser>
        <c:ser>
          <c:idx val="1"/>
          <c:order val="6"/>
          <c:tx>
            <c:strRef>
              <c:f>Sheet2!$A$8:$B$8</c:f>
              <c:strCache>
                <c:ptCount val="1"/>
                <c:pt idx="0">
                  <c:v>Aquatic eco-toxicity kg TEG water</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(Sheet2!$C$8,Sheet2!$E$8,Sheet2!$G$8,Sheet2!$I$8,Sheet2!$K$8,Sheet2!$M$8)</c:f>
              <c:numCache>
                <c:formatCode>General</c:formatCode>
                <c:ptCount val="6"/>
                <c:pt idx="0">
                  <c:v>81.962000000000003</c:v>
                </c:pt>
                <c:pt idx="1">
                  <c:v>5.5880000000000001</c:v>
                </c:pt>
                <c:pt idx="2">
                  <c:v>49.327000000000005</c:v>
                </c:pt>
                <c:pt idx="3">
                  <c:v>2.9399999999999999E-2</c:v>
                </c:pt>
                <c:pt idx="4">
                  <c:v>4.8000000000000022E-2</c:v>
                </c:pt>
                <c:pt idx="5">
                  <c:v>5.6700000000000021E-2</c:v>
                </c:pt>
              </c:numCache>
            </c:numRef>
          </c:val>
        </c:ser>
        <c:ser>
          <c:idx val="3"/>
          <c:order val="7"/>
          <c:tx>
            <c:strRef>
              <c:f>Sheet2!$A$9:$B$9</c:f>
              <c:strCache>
                <c:ptCount val="1"/>
                <c:pt idx="0">
                  <c:v>Terrestrial eco-toxicity kg TEG soil</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(Sheet2!$C$9,Sheet2!$E$9,Sheet2!$G$9,Sheet2!$I$9,Sheet2!$K$9,Sheet2!$M$9)</c:f>
              <c:numCache>
                <c:formatCode>General</c:formatCode>
                <c:ptCount val="6"/>
                <c:pt idx="0">
                  <c:v>14.395000000000007</c:v>
                </c:pt>
                <c:pt idx="1">
                  <c:v>0.93500000000000005</c:v>
                </c:pt>
                <c:pt idx="2">
                  <c:v>8.1920000000000002</c:v>
                </c:pt>
                <c:pt idx="3">
                  <c:v>4.9500000000000023E-2</c:v>
                </c:pt>
                <c:pt idx="4">
                  <c:v>8.0900000000000027E-2</c:v>
                </c:pt>
                <c:pt idx="5">
                  <c:v>9.5600000000000046E-2</c:v>
                </c:pt>
              </c:numCache>
            </c:numRef>
          </c:val>
        </c:ser>
        <c:ser>
          <c:idx val="5"/>
          <c:order val="8"/>
          <c:tx>
            <c:strRef>
              <c:f>Sheet2!$A$10:$B$10</c:f>
              <c:strCache>
                <c:ptCount val="1"/>
                <c:pt idx="0">
                  <c:v>Terrestrial Acidity kg SO2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(Sheet2!$C$10,Sheet2!$E$10,Sheet2!$G$10,Sheet2!$I$10,Sheet2!$K$10,Sheet2!$M$10)</c:f>
              <c:numCache>
                <c:formatCode>General</c:formatCode>
                <c:ptCount val="6"/>
                <c:pt idx="0">
                  <c:v>1.9000000000000013E-2</c:v>
                </c:pt>
                <c:pt idx="1">
                  <c:v>1.1000000000000009E-3</c:v>
                </c:pt>
                <c:pt idx="2">
                  <c:v>9.3000000000000079E-3</c:v>
                </c:pt>
                <c:pt idx="3">
                  <c:v>7.0400000000000046E-3</c:v>
                </c:pt>
                <c:pt idx="4">
                  <c:v>1.1500000000000008E-2</c:v>
                </c:pt>
                <c:pt idx="5">
                  <c:v>1.3599999999999998E-2</c:v>
                </c:pt>
              </c:numCache>
            </c:numRef>
          </c:val>
        </c:ser>
        <c:ser>
          <c:idx val="7"/>
          <c:order val="9"/>
          <c:tx>
            <c:strRef>
              <c:f>Sheet2!$A$11:$B$11</c:f>
              <c:strCache>
                <c:ptCount val="1"/>
                <c:pt idx="0">
                  <c:v>land occupation m2org.arable</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(Sheet2!$C$11,Sheet2!$E$11,Sheet2!$G$11,Sheet2!$I$11,Sheet2!$K$11,Sheet2!$M$11)</c:f>
              <c:numCache>
                <c:formatCode>General</c:formatCode>
                <c:ptCount val="6"/>
                <c:pt idx="0">
                  <c:v>2.3000000000000017E-3</c:v>
                </c:pt>
                <c:pt idx="1">
                  <c:v>1.6000000000000018E-4</c:v>
                </c:pt>
                <c:pt idx="2">
                  <c:v>1.4000000000000009E-3</c:v>
                </c:pt>
                <c:pt idx="3">
                  <c:v>0</c:v>
                </c:pt>
                <c:pt idx="4">
                  <c:v>0</c:v>
                </c:pt>
                <c:pt idx="5">
                  <c:v>0</c:v>
                </c:pt>
              </c:numCache>
            </c:numRef>
          </c:val>
        </c:ser>
        <c:ser>
          <c:idx val="9"/>
          <c:order val="10"/>
          <c:tx>
            <c:strRef>
              <c:f>Sheet2!$A$12:$B$12</c:f>
              <c:strCache>
                <c:ptCount val="1"/>
                <c:pt idx="0">
                  <c:v>Aquatic Acidification kg SO2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(Sheet2!$C$12,Sheet2!$E$12,Sheet2!$G$12,Sheet2!$I$12,Sheet2!$K$12,Sheet2!$M$12)</c:f>
              <c:numCache>
                <c:formatCode>General</c:formatCode>
                <c:ptCount val="6"/>
                <c:pt idx="0">
                  <c:v>7.3000000000000044E-3</c:v>
                </c:pt>
                <c:pt idx="1">
                  <c:v>4.4000000000000056E-4</c:v>
                </c:pt>
                <c:pt idx="2">
                  <c:v>3.900000000000002E-3</c:v>
                </c:pt>
                <c:pt idx="3">
                  <c:v>2.3700000000000001E-3</c:v>
                </c:pt>
                <c:pt idx="4">
                  <c:v>3.8700000000000006E-3</c:v>
                </c:pt>
                <c:pt idx="5">
                  <c:v>4.5700000000000037E-3</c:v>
                </c:pt>
              </c:numCache>
            </c:numRef>
          </c:val>
        </c:ser>
        <c:ser>
          <c:idx val="11"/>
          <c:order val="11"/>
          <c:tx>
            <c:strRef>
              <c:f>Sheet2!$A$13:$B$13</c:f>
              <c:strCache>
                <c:ptCount val="1"/>
                <c:pt idx="0">
                  <c:v>Aquatic Eutrophication kg PO4 P-lim</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(Sheet2!$C$13,Sheet2!$E$13,Sheet2!$G$13,Sheet2!$I$13,Sheet2!$K$13,Sheet2!$M$13)</c:f>
              <c:numCache>
                <c:formatCode>0.00E+00</c:formatCode>
                <c:ptCount val="6"/>
                <c:pt idx="0">
                  <c:v>7.7000000000000127E-6</c:v>
                </c:pt>
                <c:pt idx="1">
                  <c:v>5.0000000000000082E-7</c:v>
                </c:pt>
                <c:pt idx="2">
                  <c:v>4.5000000000000069E-6</c:v>
                </c:pt>
                <c:pt idx="3">
                  <c:v>1.340000000000002E-6</c:v>
                </c:pt>
                <c:pt idx="4">
                  <c:v>2.2000000000000039E-6</c:v>
                </c:pt>
                <c:pt idx="5">
                  <c:v>2.5900000000000023E-6</c:v>
                </c:pt>
              </c:numCache>
            </c:numRef>
          </c:val>
        </c:ser>
        <c:ser>
          <c:idx val="12"/>
          <c:order val="12"/>
          <c:tx>
            <c:strRef>
              <c:f>Sheet2!$A$14:$B$14</c:f>
              <c:strCache>
                <c:ptCount val="1"/>
                <c:pt idx="0">
                  <c:v>Global Warming kg CO2 eq</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(Sheet2!$C$14,Sheet2!$E$14,Sheet2!$G$14,Sheet2!$I$14,Sheet2!$K$14,Sheet2!$M$14)</c:f>
              <c:numCache>
                <c:formatCode>General</c:formatCode>
                <c:ptCount val="6"/>
                <c:pt idx="0">
                  <c:v>2.2000000000000002</c:v>
                </c:pt>
                <c:pt idx="1">
                  <c:v>5.527999999999996</c:v>
                </c:pt>
                <c:pt idx="2">
                  <c:v>0.55900000000000005</c:v>
                </c:pt>
                <c:pt idx="3">
                  <c:v>0.26500000000000001</c:v>
                </c:pt>
                <c:pt idx="4">
                  <c:v>0.43300000000000022</c:v>
                </c:pt>
                <c:pt idx="5">
                  <c:v>0.51100000000000001</c:v>
                </c:pt>
              </c:numCache>
            </c:numRef>
          </c:val>
        </c:ser>
        <c:ser>
          <c:idx val="13"/>
          <c:order val="13"/>
          <c:tx>
            <c:strRef>
              <c:f>Sheet2!$A$15:$B$15</c:f>
              <c:strCache>
                <c:ptCount val="1"/>
                <c:pt idx="0">
                  <c:v>Non-renewable energy MJ primary</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(Sheet2!$C$15,Sheet2!$E$15,Sheet2!$G$15,Sheet2!$I$15,Sheet2!$K$15,Sheet2!$M$15)</c:f>
              <c:numCache>
                <c:formatCode>General</c:formatCode>
                <c:ptCount val="6"/>
                <c:pt idx="0">
                  <c:v>20.323</c:v>
                </c:pt>
                <c:pt idx="1">
                  <c:v>1.0569999999999991</c:v>
                </c:pt>
                <c:pt idx="2">
                  <c:v>9.298</c:v>
                </c:pt>
                <c:pt idx="3">
                  <c:v>3.25</c:v>
                </c:pt>
                <c:pt idx="4">
                  <c:v>5.3199999999999985</c:v>
                </c:pt>
                <c:pt idx="5">
                  <c:v>6.28</c:v>
                </c:pt>
              </c:numCache>
            </c:numRef>
          </c:val>
        </c:ser>
        <c:ser>
          <c:idx val="14"/>
          <c:order val="14"/>
          <c:tx>
            <c:strRef>
              <c:f>Sheet2!$A$16:$B$16</c:f>
              <c:strCache>
                <c:ptCount val="1"/>
                <c:pt idx="0">
                  <c:v>Mineral Extraction MJ surplus</c:v>
                </c:pt>
              </c:strCache>
            </c:strRef>
          </c:tx>
          <c:cat>
            <c:strRef>
              <c:f>(Sheet2!$C$1,Sheet2!$E$1,Sheet2!$G$1,Sheet2!$I$1,Sheet2!$K$1,Sheet2!$M$1)</c:f>
              <c:strCache>
                <c:ptCount val="6"/>
                <c:pt idx="0">
                  <c:v>HT</c:v>
                </c:pt>
                <c:pt idx="1">
                  <c:v>MeBr</c:v>
                </c:pt>
                <c:pt idx="2">
                  <c:v>RF Heating</c:v>
                </c:pt>
                <c:pt idx="3">
                  <c:v>MW Electricity from Coal Scenario 1</c:v>
                </c:pt>
                <c:pt idx="4">
                  <c:v>MW Electricity from Coal Scenario 2</c:v>
                </c:pt>
                <c:pt idx="5">
                  <c:v>MW Electricity from Coal Scenario 3</c:v>
                </c:pt>
              </c:strCache>
            </c:strRef>
          </c:cat>
          <c:val>
            <c:numRef>
              <c:f>(Sheet2!$C$16,Sheet2!$E$16,Sheet2!$G$16,Sheet2!$I$16,Sheet2!$K$16,Sheet2!$M$16)</c:f>
              <c:numCache>
                <c:formatCode>General</c:formatCode>
                <c:ptCount val="6"/>
                <c:pt idx="0">
                  <c:v>1.9000000000000017E-3</c:v>
                </c:pt>
                <c:pt idx="1">
                  <c:v>1.2999999999999999E-4</c:v>
                </c:pt>
                <c:pt idx="2">
                  <c:v>1.1000000000000009E-3</c:v>
                </c:pt>
                <c:pt idx="3">
                  <c:v>0</c:v>
                </c:pt>
                <c:pt idx="4">
                  <c:v>0</c:v>
                </c:pt>
                <c:pt idx="5">
                  <c:v>0</c:v>
                </c:pt>
              </c:numCache>
            </c:numRef>
          </c:val>
        </c:ser>
        <c:overlap val="100"/>
        <c:axId val="38503936"/>
        <c:axId val="38505472"/>
      </c:barChart>
      <c:catAx>
        <c:axId val="38503936"/>
        <c:scaling>
          <c:orientation val="minMax"/>
        </c:scaling>
        <c:axPos val="b"/>
        <c:tickLblPos val="nextTo"/>
        <c:crossAx val="38505472"/>
        <c:crosses val="autoZero"/>
        <c:auto val="1"/>
        <c:lblAlgn val="ctr"/>
        <c:lblOffset val="100"/>
      </c:catAx>
      <c:valAx>
        <c:axId val="38505472"/>
        <c:scaling>
          <c:orientation val="minMax"/>
        </c:scaling>
        <c:axPos val="l"/>
        <c:majorGridlines/>
        <c:numFmt formatCode="General" sourceLinked="1"/>
        <c:tickLblPos val="nextTo"/>
        <c:crossAx val="38503936"/>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rgbClr val="000000"/>
                </a:solidFill>
                <a:latin typeface="Arial"/>
                <a:ea typeface="Arial"/>
                <a:cs typeface="Arial"/>
              </a:defRPr>
            </a:pPr>
            <a:r>
              <a:rPr lang="en-US"/>
              <a:t>Timeline for Heat Treating Pallets</a:t>
            </a:r>
          </a:p>
        </c:rich>
      </c:tx>
      <c:layout>
        <c:manualLayout>
          <c:xMode val="edge"/>
          <c:yMode val="edge"/>
          <c:x val="0.23711249762118974"/>
          <c:y val="3.6989692283056402E-2"/>
        </c:manualLayout>
      </c:layout>
      <c:spPr>
        <a:noFill/>
        <a:ln w="25400">
          <a:noFill/>
        </a:ln>
      </c:spPr>
    </c:title>
    <c:plotArea>
      <c:layout>
        <c:manualLayout>
          <c:layoutTarget val="inner"/>
          <c:xMode val="edge"/>
          <c:yMode val="edge"/>
          <c:x val="0.17114879333748184"/>
          <c:y val="0.28358641252543282"/>
          <c:w val="0.76482117022687235"/>
          <c:h val="0.46853407286810639"/>
        </c:manualLayout>
      </c:layout>
      <c:barChart>
        <c:barDir val="bar"/>
        <c:grouping val="stacked"/>
        <c:ser>
          <c:idx val="0"/>
          <c:order val="0"/>
          <c:tx>
            <c:strRef>
              <c:f>Time!$B$314</c:f>
              <c:strCache>
                <c:ptCount val="1"/>
                <c:pt idx="0">
                  <c:v>1st load</c:v>
                </c:pt>
              </c:strCache>
            </c:strRef>
          </c:tx>
          <c:spPr>
            <a:solidFill>
              <a:srgbClr val="CCFFCC"/>
            </a:solidFill>
            <a:ln w="12700">
              <a:solidFill>
                <a:srgbClr val="000000"/>
              </a:solidFill>
              <a:prstDash val="solid"/>
            </a:ln>
          </c:spPr>
          <c:cat>
            <c:strRef>
              <c:f>Time!$C$303:$E$303</c:f>
              <c:strCache>
                <c:ptCount val="3"/>
                <c:pt idx="0">
                  <c:v>56/30</c:v>
                </c:pt>
                <c:pt idx="1">
                  <c:v>60/60</c:v>
                </c:pt>
                <c:pt idx="2">
                  <c:v>71/75</c:v>
                </c:pt>
              </c:strCache>
            </c:strRef>
          </c:cat>
          <c:val>
            <c:numRef>
              <c:f>Time!$C$314:$E$314</c:f>
              <c:numCache>
                <c:formatCode>0.00</c:formatCode>
                <c:ptCount val="3"/>
                <c:pt idx="0">
                  <c:v>3.4354666910131155</c:v>
                </c:pt>
                <c:pt idx="1">
                  <c:v>4.1816186345861697</c:v>
                </c:pt>
                <c:pt idx="2">
                  <c:v>5.1335702573670599</c:v>
                </c:pt>
              </c:numCache>
            </c:numRef>
          </c:val>
        </c:ser>
        <c:ser>
          <c:idx val="1"/>
          <c:order val="1"/>
          <c:tx>
            <c:strRef>
              <c:f>Time!$B$315</c:f>
              <c:strCache>
                <c:ptCount val="1"/>
                <c:pt idx="0">
                  <c:v>2nd load</c:v>
                </c:pt>
              </c:strCache>
            </c:strRef>
          </c:tx>
          <c:spPr>
            <a:solidFill>
              <a:srgbClr val="33CCCC"/>
            </a:solidFill>
            <a:ln w="12700">
              <a:solidFill>
                <a:srgbClr val="000000"/>
              </a:solidFill>
              <a:prstDash val="solid"/>
            </a:ln>
          </c:spPr>
          <c:cat>
            <c:strRef>
              <c:f>Time!$C$303:$E$303</c:f>
              <c:strCache>
                <c:ptCount val="3"/>
                <c:pt idx="0">
                  <c:v>56/30</c:v>
                </c:pt>
                <c:pt idx="1">
                  <c:v>60/60</c:v>
                </c:pt>
                <c:pt idx="2">
                  <c:v>71/75</c:v>
                </c:pt>
              </c:strCache>
            </c:strRef>
          </c:cat>
          <c:val>
            <c:numRef>
              <c:f>Time!$C$315:$E$315</c:f>
              <c:numCache>
                <c:formatCode>0.00</c:formatCode>
                <c:ptCount val="3"/>
                <c:pt idx="0">
                  <c:v>2.8333333333333335</c:v>
                </c:pt>
                <c:pt idx="1">
                  <c:v>3.5182927950156273</c:v>
                </c:pt>
                <c:pt idx="2">
                  <c:v>4.2377477245832802</c:v>
                </c:pt>
              </c:numCache>
            </c:numRef>
          </c:val>
        </c:ser>
        <c:ser>
          <c:idx val="2"/>
          <c:order val="2"/>
          <c:tx>
            <c:strRef>
              <c:f>Time!$B$316</c:f>
              <c:strCache>
                <c:ptCount val="1"/>
                <c:pt idx="0">
                  <c:v>3rd load</c:v>
                </c:pt>
              </c:strCache>
            </c:strRef>
          </c:tx>
          <c:spPr>
            <a:solidFill>
              <a:srgbClr val="FF6600"/>
            </a:solidFill>
            <a:ln w="12700">
              <a:solidFill>
                <a:srgbClr val="000000"/>
              </a:solidFill>
              <a:prstDash val="solid"/>
            </a:ln>
          </c:spPr>
          <c:cat>
            <c:strRef>
              <c:f>Time!$C$303:$E$303</c:f>
              <c:strCache>
                <c:ptCount val="3"/>
                <c:pt idx="0">
                  <c:v>56/30</c:v>
                </c:pt>
                <c:pt idx="1">
                  <c:v>60/60</c:v>
                </c:pt>
                <c:pt idx="2">
                  <c:v>71/75</c:v>
                </c:pt>
              </c:strCache>
            </c:strRef>
          </c:cat>
          <c:val>
            <c:numRef>
              <c:f>Time!$C$316:$E$316</c:f>
              <c:numCache>
                <c:formatCode>0.00</c:formatCode>
                <c:ptCount val="3"/>
                <c:pt idx="0">
                  <c:v>2.8333333333333335</c:v>
                </c:pt>
                <c:pt idx="1">
                  <c:v>3.5182927950156273</c:v>
                </c:pt>
                <c:pt idx="2">
                  <c:v>4.2377477245832802</c:v>
                </c:pt>
              </c:numCache>
            </c:numRef>
          </c:val>
        </c:ser>
        <c:overlap val="100"/>
        <c:axId val="45900544"/>
        <c:axId val="45902464"/>
      </c:barChart>
      <c:catAx>
        <c:axId val="45900544"/>
        <c:scaling>
          <c:orientation val="minMax"/>
        </c:scaling>
        <c:axPos val="l"/>
        <c:title>
          <c:tx>
            <c:rich>
              <a:bodyPr/>
              <a:lstStyle/>
              <a:p>
                <a:pPr>
                  <a:defRPr sz="1000" b="1" i="0" u="none" strike="noStrike" baseline="0">
                    <a:solidFill>
                      <a:srgbClr val="000000"/>
                    </a:solidFill>
                    <a:latin typeface="Arial"/>
                    <a:ea typeface="Arial"/>
                    <a:cs typeface="Arial"/>
                  </a:defRPr>
                </a:pPr>
                <a:r>
                  <a:rPr lang="en-US"/>
                  <a:t>Heat Treatment</a:t>
                </a:r>
              </a:p>
            </c:rich>
          </c:tx>
          <c:layout>
            <c:manualLayout>
              <c:xMode val="edge"/>
              <c:yMode val="edge"/>
              <c:x val="3.2090399886038651E-2"/>
              <c:y val="0.34215317455121153"/>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5902464"/>
        <c:crosses val="autoZero"/>
        <c:auto val="1"/>
        <c:lblAlgn val="ctr"/>
        <c:lblOffset val="100"/>
        <c:tickLblSkip val="1"/>
        <c:tickMarkSkip val="1"/>
      </c:catAx>
      <c:valAx>
        <c:axId val="45902464"/>
        <c:scaling>
          <c:orientation val="minMax"/>
        </c:scaling>
        <c:axPos val="b"/>
        <c:majorGridlines>
          <c:spPr>
            <a:ln w="38100">
              <a:solidFill>
                <a:srgbClr val="FF0000"/>
              </a:solidFill>
              <a:prstDash val="solid"/>
            </a:ln>
          </c:spPr>
        </c:majorGridlines>
        <c:minorGridlines>
          <c:spPr>
            <a:ln w="3175">
              <a:solidFill>
                <a:srgbClr val="000000"/>
              </a:solidFill>
              <a:prstDash val="sysDash"/>
            </a:ln>
          </c:spPr>
        </c:minorGridlines>
        <c:title>
          <c:tx>
            <c:rich>
              <a:bodyPr/>
              <a:lstStyle/>
              <a:p>
                <a:pPr>
                  <a:defRPr sz="1000" b="1" i="0" u="none" strike="noStrike" baseline="0">
                    <a:solidFill>
                      <a:srgbClr val="000000"/>
                    </a:solidFill>
                    <a:latin typeface="Arial"/>
                    <a:ea typeface="Arial"/>
                    <a:cs typeface="Arial"/>
                  </a:defRPr>
                </a:pPr>
                <a:r>
                  <a:rPr lang="en-US"/>
                  <a:t>Time</a:t>
                </a:r>
              </a:p>
            </c:rich>
          </c:tx>
          <c:layout>
            <c:manualLayout>
              <c:xMode val="edge"/>
              <c:yMode val="edge"/>
              <c:x val="0.51879487200505359"/>
              <c:y val="0.86000650000670509"/>
            </c:manualLayout>
          </c:layout>
          <c:spPr>
            <a:noFill/>
            <a:ln w="25400">
              <a:noFill/>
            </a:ln>
          </c:spPr>
        </c:title>
        <c:numFmt formatCode="0.00" sourceLinked="1"/>
        <c:tickLblPos val="nextTo"/>
        <c:spPr>
          <a:ln w="3175">
            <a:solidFill>
              <a:srgbClr val="000000"/>
            </a:solidFill>
            <a:prstDash val="solid"/>
          </a:ln>
        </c:spPr>
        <c:txPr>
          <a:bodyPr rot="0" vert="horz"/>
          <a:lstStyle/>
          <a:p>
            <a:pPr>
              <a:defRPr sz="1000" b="0" i="0" u="none" strike="noStrike" baseline="0">
                <a:solidFill>
                  <a:srgbClr val="FFFFFF"/>
                </a:solidFill>
                <a:latin typeface="Arial"/>
                <a:ea typeface="Arial"/>
                <a:cs typeface="Arial"/>
              </a:defRPr>
            </a:pPr>
            <a:endParaRPr lang="en-US"/>
          </a:p>
        </c:txPr>
        <c:crossAx val="45900544"/>
        <c:crosses val="autoZero"/>
        <c:crossBetween val="between"/>
        <c:majorUnit val="4"/>
        <c:minorUnit val="1"/>
      </c:valAx>
      <c:spPr>
        <a:solidFill>
          <a:srgbClr val="FFFFFF"/>
        </a:solidFill>
        <a:ln w="25400">
          <a:noFill/>
        </a:ln>
      </c:spPr>
    </c:plotArea>
    <c:legend>
      <c:legendPos val="t"/>
      <c:layout>
        <c:manualLayout>
          <c:xMode val="edge"/>
          <c:yMode val="edge"/>
          <c:x val="0.35477714950847522"/>
          <c:y val="0.16337025347659645"/>
          <c:w val="0.39756427550909923"/>
          <c:h val="8.0144136071014144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0.30672</cdr:x>
      <cdr:y>0.75786</cdr:y>
    </cdr:from>
    <cdr:to>
      <cdr:x>0.47162</cdr:x>
      <cdr:y>0.84803</cdr:y>
    </cdr:to>
    <cdr:sp macro="" textlink="">
      <cdr:nvSpPr>
        <cdr:cNvPr id="5121" name="Rectangle 1"/>
        <cdr:cNvSpPr>
          <a:spLocks xmlns:a="http://schemas.openxmlformats.org/drawingml/2006/main" noChangeArrowheads="1"/>
        </cdr:cNvSpPr>
      </cdr:nvSpPr>
      <cdr:spPr bwMode="auto">
        <a:xfrm xmlns:a="http://schemas.openxmlformats.org/drawingml/2006/main">
          <a:off x="1433830" y="2050998"/>
          <a:ext cx="770382" cy="243927"/>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12:00 PM</a:t>
          </a:r>
        </a:p>
      </cdr:txBody>
    </cdr:sp>
  </cdr:relSizeAnchor>
  <cdr:relSizeAnchor xmlns:cdr="http://schemas.openxmlformats.org/drawingml/2006/chartDrawing">
    <cdr:from>
      <cdr:x>0.13252</cdr:x>
      <cdr:y>0.75738</cdr:y>
    </cdr:from>
    <cdr:to>
      <cdr:x>0.26855</cdr:x>
      <cdr:y>0.84755</cdr:y>
    </cdr:to>
    <cdr:sp macro="" textlink="">
      <cdr:nvSpPr>
        <cdr:cNvPr id="5122" name="Rectangle 2"/>
        <cdr:cNvSpPr>
          <a:spLocks xmlns:a="http://schemas.openxmlformats.org/drawingml/2006/main" noChangeArrowheads="1"/>
        </cdr:cNvSpPr>
      </cdr:nvSpPr>
      <cdr:spPr bwMode="auto">
        <a:xfrm xmlns:a="http://schemas.openxmlformats.org/drawingml/2006/main">
          <a:off x="620014" y="2049697"/>
          <a:ext cx="635508" cy="243927"/>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8:00 AM</a:t>
          </a:r>
        </a:p>
      </cdr:txBody>
    </cdr:sp>
  </cdr:relSizeAnchor>
  <cdr:relSizeAnchor xmlns:cdr="http://schemas.openxmlformats.org/drawingml/2006/chartDrawing">
    <cdr:from>
      <cdr:x>0.50538</cdr:x>
      <cdr:y>0.75738</cdr:y>
    </cdr:from>
    <cdr:to>
      <cdr:x>0.66319</cdr:x>
      <cdr:y>0.84755</cdr:y>
    </cdr:to>
    <cdr:sp macro="" textlink="">
      <cdr:nvSpPr>
        <cdr:cNvPr id="5123" name="Rectangle 3"/>
        <cdr:cNvSpPr>
          <a:spLocks xmlns:a="http://schemas.openxmlformats.org/drawingml/2006/main" noChangeArrowheads="1"/>
        </cdr:cNvSpPr>
      </cdr:nvSpPr>
      <cdr:spPr bwMode="auto">
        <a:xfrm xmlns:a="http://schemas.openxmlformats.org/drawingml/2006/main">
          <a:off x="2361946" y="2049697"/>
          <a:ext cx="737235" cy="243927"/>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4:00 PM</a:t>
          </a:r>
        </a:p>
      </cdr:txBody>
    </cdr:sp>
  </cdr:relSizeAnchor>
  <cdr:relSizeAnchor xmlns:cdr="http://schemas.openxmlformats.org/drawingml/2006/chartDrawing">
    <cdr:from>
      <cdr:x>0.69989</cdr:x>
      <cdr:y>0.75738</cdr:y>
    </cdr:from>
    <cdr:to>
      <cdr:x>0.85794</cdr:x>
      <cdr:y>0.84755</cdr:y>
    </cdr:to>
    <cdr:sp macro="" textlink="">
      <cdr:nvSpPr>
        <cdr:cNvPr id="5124" name="Rectangle 4"/>
        <cdr:cNvSpPr>
          <a:spLocks xmlns:a="http://schemas.openxmlformats.org/drawingml/2006/main" noChangeArrowheads="1"/>
        </cdr:cNvSpPr>
      </cdr:nvSpPr>
      <cdr:spPr bwMode="auto">
        <a:xfrm xmlns:a="http://schemas.openxmlformats.org/drawingml/2006/main">
          <a:off x="3270631" y="2049697"/>
          <a:ext cx="738378" cy="243927"/>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8:00 PM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CB15D-F656-41B4-9359-B9E23967BAA6}" type="datetimeFigureOut">
              <a:rPr lang="en-US" smtClean="0"/>
              <a:pPr/>
              <a:t>2011/09/20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133C6-FF43-4953-8D91-C63D3FA6E7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Introductory comments</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illustrates that the “system boundaries” as defined for our work include the complete life cycle from the harvesting and production of raw materials to the disposal or recycling of the pallets at the end of their useful life.  As subsequent slides will illustrate, the phytosanitary treatment of the pallets comprises a fairly small portion of the life-cycle impact of the pallet product overall.</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gives</a:t>
            </a:r>
            <a:r>
              <a:rPr lang="en-US" baseline="0" dirty="0" smtClean="0"/>
              <a:t> the viewers a visual of the last statement…the narrow band of the third column illustrates the relatively small flow of environmental impact contributed by pallet treatment compared to pallet manufacture (1</a:t>
            </a:r>
            <a:r>
              <a:rPr lang="en-US" baseline="30000" dirty="0" smtClean="0"/>
              <a:t>st</a:t>
            </a:r>
            <a:r>
              <a:rPr lang="en-US" baseline="0" dirty="0" smtClean="0"/>
              <a:t> band), transport (2</a:t>
            </a:r>
            <a:r>
              <a:rPr lang="en-US" baseline="30000" dirty="0" smtClean="0"/>
              <a:t>nd</a:t>
            </a:r>
            <a:r>
              <a:rPr lang="en-US" baseline="0" dirty="0" smtClean="0"/>
              <a:t> band), and end-of-life disposition (4</a:t>
            </a:r>
            <a:r>
              <a:rPr lang="en-US" baseline="30000" dirty="0" smtClean="0"/>
              <a:t>th</a:t>
            </a:r>
            <a:r>
              <a:rPr lang="en-US" baseline="0" dirty="0" smtClean="0"/>
              <a:t> band).  The table quantifies the carbon footprint portion of the environmental impacts, and shows that heat treatment contributes about 10% of the total pallet use carbon footprint.</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5C51DE-4D83-4A9A-A594-BBE662EB2F0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5C51DE-4D83-4A9A-A594-BBE662EB2F0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5C51DE-4D83-4A9A-A594-BBE662EB2F0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comparison, this graphic shows that methyl bromide treatment makes up a much larger component of the pallet life cycle carbon impact (red segment of 2</a:t>
            </a:r>
            <a:r>
              <a:rPr lang="en-US" baseline="30000" dirty="0" smtClean="0"/>
              <a:t>nd</a:t>
            </a:r>
            <a:r>
              <a:rPr lang="en-US" baseline="0" dirty="0" smtClean="0"/>
              <a:t> bar) while our early estimates of radio frequency treatment predict it to be a much smaller component (red segment of 3</a:t>
            </a:r>
            <a:r>
              <a:rPr lang="en-US" baseline="30000" dirty="0" smtClean="0"/>
              <a:t>rd</a:t>
            </a:r>
            <a:r>
              <a:rPr lang="en-US" baseline="0" dirty="0" smtClean="0"/>
              <a:t> bar). The first three columns of the table show that RF treatment should result in a treated pallet carbon impact approximately 10% lower than heat treatment (11.09 vs. 12.69 kg/co2 eq.) while methyl bromide treatment increases the carbon impact by about 25% over heat treating (15.95 vs. 12.69).</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comparison, this graphic shows that methyl bromide treatment makes up a much larger component of the pallet life cycle carbon impact (red segment of 2</a:t>
            </a:r>
            <a:r>
              <a:rPr lang="en-US" baseline="30000" dirty="0" smtClean="0"/>
              <a:t>nd</a:t>
            </a:r>
            <a:r>
              <a:rPr lang="en-US" dirty="0" smtClean="0"/>
              <a:t> bar) while our early estimates of radio frequency treatment predict it to be a much smaller component (red segment of 3</a:t>
            </a:r>
            <a:r>
              <a:rPr lang="en-US" baseline="30000" dirty="0" smtClean="0"/>
              <a:t>rd</a:t>
            </a:r>
            <a:r>
              <a:rPr lang="en-US" dirty="0" smtClean="0"/>
              <a:t> bar). The first three columns of the table show that RF treatment should result in a treated pallet carbon impact approximately 10% lower than heat treatment (11.09 vs. 12.69 kg/co2 eq.) while methyl bromide treatment increases the carbon impact by about 25% over heat treating (15.95 vs. 12.69).</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BCEC5-DA0A-4820-858F-6324FC9CAA9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illustrates all</a:t>
            </a:r>
            <a:r>
              <a:rPr lang="en-US" baseline="0" dirty="0" smtClean="0"/>
              <a:t> the environmental impacts together, normalized to 100% of the alternative with the greatest impact on each category.  For instance, heat treating has the highest output of carcinogens of the three treatment methods, with methyl bromide putting out only about 7.5% of heat treatment, and RF putting out about 50%.  Note that these impacts could be generated by factors other than the treatment itself, such as transportation necessary for each treatment regime.  For the 15 categories, heat treatment has the greatest impact in thirteen categories, </a:t>
            </a:r>
            <a:r>
              <a:rPr lang="en-US" baseline="0" dirty="0" err="1" smtClean="0"/>
              <a:t>MeBr</a:t>
            </a:r>
            <a:r>
              <a:rPr lang="en-US" baseline="0" dirty="0" smtClean="0"/>
              <a:t> has the highest impact in two categories, and RF is not the worst treatment of the three for any environmental category.</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relative impact of heat treatment versus manufacturing, transportation, and disposal for each of the impact categories.</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extend</a:t>
            </a:r>
            <a:r>
              <a:rPr lang="en-US" baseline="0" dirty="0" smtClean="0"/>
              <a:t> the study to include proposed longer heat treatment schedules, data like this was collected from a heat </a:t>
            </a:r>
            <a:r>
              <a:rPr lang="en-US" baseline="0" dirty="0" err="1" smtClean="0"/>
              <a:t>treater</a:t>
            </a:r>
            <a:r>
              <a:rPr lang="en-US" baseline="0" dirty="0" smtClean="0"/>
              <a:t> in central Pennsylvania.  This data shows us how long this kiln load took in treatment and the temperatures attained at each probe in the load.  It shows that the load started at 9:06 am with a lowest probe temperature of 75F; at 10:52 the lowest probe temperature reached  the required treating temperature of 139F; and that minimum temperature was held until 11:30.</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Fuel consumption was</a:t>
            </a:r>
            <a:r>
              <a:rPr lang="en-US" baseline="0" dirty="0" smtClean="0"/>
              <a:t> calculated based on the previous study and the average length of time required to treat to the 56/30 standard.  Then, using estimates from industry experts and fundamental equations, fuel consumption was estimated for the longer proposed schedules.</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these fuel consumption</a:t>
            </a:r>
            <a:r>
              <a:rPr lang="en-US" baseline="0" dirty="0" smtClean="0"/>
              <a:t> calculations, the increased CO2 emissions were estimated for the proposed schedules.</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significant impact was that of the additional time to finish</a:t>
            </a:r>
            <a:r>
              <a:rPr lang="en-US" baseline="0" dirty="0" smtClean="0"/>
              <a:t> treatment.  The bottom bar indicates that the typical </a:t>
            </a:r>
            <a:r>
              <a:rPr lang="en-US" baseline="0" dirty="0" err="1" smtClean="0"/>
              <a:t>treater</a:t>
            </a:r>
            <a:r>
              <a:rPr lang="en-US" baseline="0" dirty="0" smtClean="0"/>
              <a:t> can heat treat three loads in an 8-5 work day on the current ISPM standard, but those three loads would take until after 7pm on the 60C/60M schedule, and until after 9:30 pm on the 71C/75M schedule.  The 60/60 option might not hurt too much, because the last load could be loaded before 5 and left to run and shut down automatically, but with seasonal variation, the 71C/75M schedule would often reduce the </a:t>
            </a:r>
            <a:r>
              <a:rPr lang="en-US" baseline="0" dirty="0" err="1" smtClean="0"/>
              <a:t>treaters</a:t>
            </a:r>
            <a:r>
              <a:rPr lang="en-US" baseline="0" dirty="0" smtClean="0"/>
              <a:t>’ capacity to only 2 loads per day.</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Lower</a:t>
            </a:r>
            <a:r>
              <a:rPr lang="en-US" baseline="0" dirty="0" smtClean="0"/>
              <a:t> production and/or overtime wages associated with the longer schedules will cost the </a:t>
            </a:r>
            <a:r>
              <a:rPr lang="en-US" baseline="0" dirty="0" err="1" smtClean="0"/>
              <a:t>treaters</a:t>
            </a:r>
            <a:r>
              <a:rPr lang="en-US" baseline="0" dirty="0" smtClean="0"/>
              <a:t>, either in opportunity cost for lower production capacity or higher costs in extended or additional work shifts.  This graph shows that these costs could increase as much as 43 cents per pallets under the longer schedule, which is a treatment cost incre.ase of around 150-175% per pallet</a:t>
            </a:r>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133C6-FF43-4953-8D91-C63D3FA6E7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6133C6-FF43-4953-8D91-C63D3FA6E7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2461322358"/>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97332249"/>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974422781"/>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74333-18A7-4649-A12B-5CAF4316EF5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9E723-0823-4B8C-B112-F9B6DECAF2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2065258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4AD9D9-FDF7-4AE0-92C7-A94B5CCFBC0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2B53ED-F445-43AE-8C0E-E5AF8DE68C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0155671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A8C538-0BE8-4521-ADE0-ADBAB1EA118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75E327-4AE6-4D6F-971D-C7AAE27B87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0879026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644B66-E9A2-44D8-AFE7-8AF17C90A78F}"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C82B74-F3F1-4DEB-839D-074A14BD6A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0590524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765AB1-88FB-4045-84C8-B8298CDE5967}" type="datetimeFigureOut">
              <a:rPr lang="en-US">
                <a:solidFill>
                  <a:prstClr val="black">
                    <a:tint val="75000"/>
                  </a:prstClr>
                </a:solidFill>
              </a:rPr>
              <a:pPr>
                <a:defRPr/>
              </a:pPr>
              <a:t>2011/09/20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85CCBC-8FDB-4927-8C4E-BDB571E3F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2096383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93FEB9-D61F-4621-A83C-E40C42FAD846}" type="datetimeFigureOut">
              <a:rPr lang="en-US">
                <a:solidFill>
                  <a:prstClr val="black">
                    <a:tint val="75000"/>
                  </a:prstClr>
                </a:solidFill>
              </a:rPr>
              <a:pPr>
                <a:defRPr/>
              </a:pPr>
              <a:t>2011/09/20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BF4772-F503-4E15-8389-3DA9585215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7065539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59A43A-8D22-4D14-B11A-F023C1EF3758}" type="datetimeFigureOut">
              <a:rPr lang="en-US">
                <a:solidFill>
                  <a:prstClr val="black">
                    <a:tint val="75000"/>
                  </a:prstClr>
                </a:solidFill>
              </a:rPr>
              <a:pPr>
                <a:defRPr/>
              </a:pPr>
              <a:t>2011/09/20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57A19D-64F2-4C2D-9B87-F9B7BC54C1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9319330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C0DDBD-001B-4B02-ACEE-3458A93900EA}"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EC7AC9-AB9F-49F5-9F8A-287D8D1634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431393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3012910315"/>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AC793-9BCD-4F92-910C-EFDF95C8A69C}"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833553-0AD0-4BAB-BEFD-C66622E234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4685515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46A07-3761-438A-A0A7-72A172DBE2DF}"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8EEB3-39D7-45A9-BB2B-CDA24DA767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6442949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78991-5D91-48F6-ADD1-402D600FC0F6}"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6FA4E-6C8F-41E5-95E0-35F327ECF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4213789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74333-18A7-4649-A12B-5CAF4316EF5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9E723-0823-4B8C-B112-F9B6DECAF2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1044794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4AD9D9-FDF7-4AE0-92C7-A94B5CCFBC0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2B53ED-F445-43AE-8C0E-E5AF8DE68C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4441176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A8C538-0BE8-4521-ADE0-ADBAB1EA118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75E327-4AE6-4D6F-971D-C7AAE27B87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6546468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644B66-E9A2-44D8-AFE7-8AF17C90A78F}"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C82B74-F3F1-4DEB-839D-074A14BD6A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7825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765AB1-88FB-4045-84C8-B8298CDE5967}" type="datetimeFigureOut">
              <a:rPr lang="en-US">
                <a:solidFill>
                  <a:prstClr val="black">
                    <a:tint val="75000"/>
                  </a:prstClr>
                </a:solidFill>
              </a:rPr>
              <a:pPr>
                <a:defRPr/>
              </a:pPr>
              <a:t>2011/09/20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85CCBC-8FDB-4927-8C4E-BDB571E3F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5481930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93FEB9-D61F-4621-A83C-E40C42FAD846}" type="datetimeFigureOut">
              <a:rPr lang="en-US">
                <a:solidFill>
                  <a:prstClr val="black">
                    <a:tint val="75000"/>
                  </a:prstClr>
                </a:solidFill>
              </a:rPr>
              <a:pPr>
                <a:defRPr/>
              </a:pPr>
              <a:t>2011/09/20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BF4772-F503-4E15-8389-3DA9585215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0106315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59A43A-8D22-4D14-B11A-F023C1EF3758}" type="datetimeFigureOut">
              <a:rPr lang="en-US">
                <a:solidFill>
                  <a:prstClr val="black">
                    <a:tint val="75000"/>
                  </a:prstClr>
                </a:solidFill>
              </a:rPr>
              <a:pPr>
                <a:defRPr/>
              </a:pPr>
              <a:t>2011/09/20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57A19D-64F2-4C2D-9B87-F9B7BC54C1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293722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1506646654"/>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C0DDBD-001B-4B02-ACEE-3458A93900EA}"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EC7AC9-AB9F-49F5-9F8A-287D8D1634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845191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AC793-9BCD-4F92-910C-EFDF95C8A69C}"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833553-0AD0-4BAB-BEFD-C66622E234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6973693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46A07-3761-438A-A0A7-72A172DBE2DF}"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8EEB3-39D7-45A9-BB2B-CDA24DA767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9346852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78991-5D91-48F6-ADD1-402D600FC0F6}"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6FA4E-6C8F-41E5-95E0-35F327ECF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6476916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74333-18A7-4649-A12B-5CAF4316EF5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9E723-0823-4B8C-B112-F9B6DECAF2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7456576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4AD9D9-FDF7-4AE0-92C7-A94B5CCFBC0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2B53ED-F445-43AE-8C0E-E5AF8DE68C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0744161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A8C538-0BE8-4521-ADE0-ADBAB1EA118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75E327-4AE6-4D6F-971D-C7AAE27B87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7963268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644B66-E9A2-44D8-AFE7-8AF17C90A78F}"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C82B74-F3F1-4DEB-839D-074A14BD6A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769674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765AB1-88FB-4045-84C8-B8298CDE5967}" type="datetimeFigureOut">
              <a:rPr lang="en-US">
                <a:solidFill>
                  <a:prstClr val="black">
                    <a:tint val="75000"/>
                  </a:prstClr>
                </a:solidFill>
              </a:rPr>
              <a:pPr>
                <a:defRPr/>
              </a:pPr>
              <a:t>2011/09/20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85CCBC-8FDB-4927-8C4E-BDB571E3F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47045348"/>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93FEB9-D61F-4621-A83C-E40C42FAD846}" type="datetimeFigureOut">
              <a:rPr lang="en-US">
                <a:solidFill>
                  <a:prstClr val="black">
                    <a:tint val="75000"/>
                  </a:prstClr>
                </a:solidFill>
              </a:rPr>
              <a:pPr>
                <a:defRPr/>
              </a:pPr>
              <a:t>2011/09/20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BF4772-F503-4E15-8389-3DA9585215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6060417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3138861087"/>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59A43A-8D22-4D14-B11A-F023C1EF3758}" type="datetimeFigureOut">
              <a:rPr lang="en-US">
                <a:solidFill>
                  <a:prstClr val="black">
                    <a:tint val="75000"/>
                  </a:prstClr>
                </a:solidFill>
              </a:rPr>
              <a:pPr>
                <a:defRPr/>
              </a:pPr>
              <a:t>2011/09/20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57A19D-64F2-4C2D-9B87-F9B7BC54C1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59777867"/>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C0DDBD-001B-4B02-ACEE-3458A93900EA}"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EC7AC9-AB9F-49F5-9F8A-287D8D1634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3140537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AC793-9BCD-4F92-910C-EFDF95C8A69C}"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833553-0AD0-4BAB-BEFD-C66622E234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5228689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46A07-3761-438A-A0A7-72A172DBE2DF}"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8EEB3-39D7-45A9-BB2B-CDA24DA767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0734668"/>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78991-5D91-48F6-ADD1-402D600FC0F6}"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6FA4E-6C8F-41E5-95E0-35F327ECF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41874433"/>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74333-18A7-4649-A12B-5CAF4316EF5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9E723-0823-4B8C-B112-F9B6DECAF2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91008934"/>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4AD9D9-FDF7-4AE0-92C7-A94B5CCFBC0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2B53ED-F445-43AE-8C0E-E5AF8DE68C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33334323"/>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A8C538-0BE8-4521-ADE0-ADBAB1EA118E}"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75E327-4AE6-4D6F-971D-C7AAE27B87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9904549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644B66-E9A2-44D8-AFE7-8AF17C90A78F}"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C82B74-F3F1-4DEB-839D-074A14BD6A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4841251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765AB1-88FB-4045-84C8-B8298CDE5967}" type="datetimeFigureOut">
              <a:rPr lang="en-US">
                <a:solidFill>
                  <a:prstClr val="black">
                    <a:tint val="75000"/>
                  </a:prstClr>
                </a:solidFill>
              </a:rPr>
              <a:pPr>
                <a:defRPr/>
              </a:pPr>
              <a:t>2011/09/20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85CCBC-8FDB-4927-8C4E-BDB571E3F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1080731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593562926"/>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93FEB9-D61F-4621-A83C-E40C42FAD846}" type="datetimeFigureOut">
              <a:rPr lang="en-US">
                <a:solidFill>
                  <a:prstClr val="black">
                    <a:tint val="75000"/>
                  </a:prstClr>
                </a:solidFill>
              </a:rPr>
              <a:pPr>
                <a:defRPr/>
              </a:pPr>
              <a:t>2011/09/20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BF4772-F503-4E15-8389-3DA9585215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5848369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59A43A-8D22-4D14-B11A-F023C1EF3758}" type="datetimeFigureOut">
              <a:rPr lang="en-US">
                <a:solidFill>
                  <a:prstClr val="black">
                    <a:tint val="75000"/>
                  </a:prstClr>
                </a:solidFill>
              </a:rPr>
              <a:pPr>
                <a:defRPr/>
              </a:pPr>
              <a:t>2011/09/20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57A19D-64F2-4C2D-9B87-F9B7BC54C1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71965012"/>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C0DDBD-001B-4B02-ACEE-3458A93900EA}"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EC7AC9-AB9F-49F5-9F8A-287D8D1634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1623902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AC793-9BCD-4F92-910C-EFDF95C8A69C}" type="datetimeFigureOut">
              <a:rPr lang="en-US">
                <a:solidFill>
                  <a:prstClr val="black">
                    <a:tint val="75000"/>
                  </a:prstClr>
                </a:solidFill>
              </a:rPr>
              <a:pPr>
                <a:defRPr/>
              </a:pPr>
              <a:t>2011/09/20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833553-0AD0-4BAB-BEFD-C66622E234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5289267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46A07-3761-438A-A0A7-72A172DBE2DF}"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8EEB3-39D7-45A9-BB2B-CDA24DA767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9301617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78991-5D91-48F6-ADD1-402D600FC0F6}"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6FA4E-6C8F-41E5-95E0-35F327ECF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204495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1654850291"/>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1416192096"/>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4241752006"/>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4E29C-B83C-48F5-8623-72CF8B74B874}" type="datetimeFigureOut">
              <a:rPr lang="en-US" smtClean="0"/>
              <a:pPr/>
              <a:t>2011/09/20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1348192812"/>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4E29C-B83C-48F5-8623-72CF8B74B874}" type="datetimeFigureOut">
              <a:rPr lang="en-US" smtClean="0"/>
              <a:pPr/>
              <a:t>2011/09/20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E5DB5-F3B2-4ADC-9C23-AF22856916E2}" type="slidenum">
              <a:rPr lang="en-US" smtClean="0"/>
              <a:pPr/>
              <a:t>‹#›</a:t>
            </a:fld>
            <a:endParaRPr lang="en-US"/>
          </a:p>
        </p:txBody>
      </p:sp>
    </p:spTree>
    <p:extLst>
      <p:ext uri="{BB962C8B-B14F-4D97-AF65-F5344CB8AC3E}">
        <p14:creationId xmlns:p14="http://schemas.microsoft.com/office/powerpoint/2010/main" xmlns="" val="279013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726263-5746-4490-8B5D-8621BBCF620A}"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D45F18-B5B3-49C1-951E-805BB2632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93286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726263-5746-4490-8B5D-8621BBCF620A}"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D45F18-B5B3-49C1-951E-805BB2632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555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726263-5746-4490-8B5D-8621BBCF620A}"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D45F18-B5B3-49C1-951E-805BB2632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4277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726263-5746-4490-8B5D-8621BBCF620A}" type="datetimeFigureOut">
              <a:rPr lang="en-US">
                <a:solidFill>
                  <a:prstClr val="black">
                    <a:tint val="75000"/>
                  </a:prstClr>
                </a:solidFill>
              </a:rPr>
              <a:pPr>
                <a:defRPr/>
              </a:pPr>
              <a:t>2011/09/20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D45F18-B5B3-49C1-951E-805BB2632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89551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56D"/>
        </a:solidFill>
        <a:effectLst/>
      </p:bgPr>
    </p:bg>
    <p:spTree>
      <p:nvGrpSpPr>
        <p:cNvPr id="1" name=""/>
        <p:cNvGrpSpPr/>
        <p:nvPr/>
      </p:nvGrpSpPr>
      <p:grpSpPr>
        <a:xfrm>
          <a:off x="0" y="0"/>
          <a:ext cx="0" cy="0"/>
          <a:chOff x="0" y="0"/>
          <a:chExt cx="0" cy="0"/>
        </a:xfrm>
      </p:grpSpPr>
      <p:pic>
        <p:nvPicPr>
          <p:cNvPr id="7" name="Picture 8" descr="http://www.clubs.psu.edu/up/concertchoir/PSU_SRB.jpg"/>
          <p:cNvPicPr>
            <a:picLocks noChangeAspect="1" noChangeArrowheads="1"/>
          </p:cNvPicPr>
          <p:nvPr/>
        </p:nvPicPr>
        <p:blipFill>
          <a:blip r:embed="rId3" cstate="print">
            <a:lum bright="-11000"/>
          </a:blip>
          <a:srcRect/>
          <a:stretch>
            <a:fillRect/>
          </a:stretch>
        </p:blipFill>
        <p:spPr bwMode="auto">
          <a:xfrm>
            <a:off x="3578615" y="2362200"/>
            <a:ext cx="2060185" cy="990600"/>
          </a:xfrm>
          <a:prstGeom prst="rect">
            <a:avLst/>
          </a:prstGeom>
          <a:noFill/>
        </p:spPr>
      </p:pic>
      <p:sp>
        <p:nvSpPr>
          <p:cNvPr id="9" name="Subtitle 2"/>
          <p:cNvSpPr>
            <a:spLocks noGrp="1"/>
          </p:cNvSpPr>
          <p:nvPr>
            <p:ph type="subTitle" idx="1"/>
          </p:nvPr>
        </p:nvSpPr>
        <p:spPr>
          <a:xfrm>
            <a:off x="685800" y="914400"/>
            <a:ext cx="7620000" cy="1066800"/>
          </a:xfrm>
        </p:spPr>
        <p:txBody>
          <a:bodyPr>
            <a:normAutofit fontScale="77500" lnSpcReduction="20000"/>
          </a:bodyPr>
          <a:lstStyle/>
          <a:p>
            <a:r>
              <a:rPr lang="en-US" sz="2800" dirty="0" smtClean="0">
                <a:solidFill>
                  <a:schemeClr val="bg1"/>
                </a:solidFill>
              </a:rPr>
              <a:t>Comparison of potential environmental impacts of microwave and RF phytosanitary treatment of wooden pallets to conventional heat treatment and methyl bromide treatments</a:t>
            </a:r>
          </a:p>
        </p:txBody>
      </p:sp>
      <p:sp>
        <p:nvSpPr>
          <p:cNvPr id="11" name="Subtitle 2"/>
          <p:cNvSpPr txBox="1">
            <a:spLocks/>
          </p:cNvSpPr>
          <p:nvPr/>
        </p:nvSpPr>
        <p:spPr bwMode="auto">
          <a:xfrm>
            <a:off x="3314700" y="6324600"/>
            <a:ext cx="2743200" cy="609600"/>
          </a:xfrm>
          <a:prstGeom prst="rect">
            <a:avLst/>
          </a:prstGeom>
          <a:noFill/>
          <a:ln w="9525">
            <a:noFill/>
            <a:miter lim="800000"/>
            <a:headEnd/>
            <a:tailEnd/>
          </a:ln>
        </p:spPr>
        <p:txBody>
          <a:bodyPr/>
          <a:lstStyle/>
          <a:p>
            <a:pPr algn="ctr">
              <a:spcBef>
                <a:spcPct val="20000"/>
              </a:spcBef>
              <a:buFont typeface="Arial" charset="0"/>
              <a:buNone/>
            </a:pPr>
            <a:r>
              <a:rPr lang="en-US" sz="2000" dirty="0" smtClean="0">
                <a:solidFill>
                  <a:schemeClr val="bg1">
                    <a:lumMod val="65000"/>
                  </a:schemeClr>
                </a:solidFill>
                <a:latin typeface="Calibri" pitchFamily="34" charset="0"/>
              </a:rPr>
              <a:t>September, 2011</a:t>
            </a:r>
            <a:endParaRPr lang="en-US" sz="2000" dirty="0">
              <a:solidFill>
                <a:schemeClr val="bg1">
                  <a:lumMod val="65000"/>
                </a:schemeClr>
              </a:solidFill>
              <a:latin typeface="Calibri" pitchFamily="34" charset="0"/>
            </a:endParaRPr>
          </a:p>
        </p:txBody>
      </p:sp>
      <p:sp>
        <p:nvSpPr>
          <p:cNvPr id="13" name="Subtitle 2"/>
          <p:cNvSpPr txBox="1">
            <a:spLocks/>
          </p:cNvSpPr>
          <p:nvPr/>
        </p:nvSpPr>
        <p:spPr bwMode="auto">
          <a:xfrm>
            <a:off x="1524000" y="3733800"/>
            <a:ext cx="6400800" cy="685800"/>
          </a:xfrm>
          <a:prstGeom prst="rect">
            <a:avLst/>
          </a:prstGeom>
          <a:noFill/>
          <a:ln w="9525">
            <a:noFill/>
            <a:miter lim="800000"/>
            <a:headEnd/>
            <a:tailEnd/>
          </a:ln>
        </p:spPr>
        <p:txBody>
          <a:bodyPr/>
          <a:lstStyle/>
          <a:p>
            <a:pPr algn="ctr">
              <a:spcBef>
                <a:spcPct val="20000"/>
              </a:spcBef>
              <a:buFont typeface="Arial" charset="0"/>
              <a:buNone/>
            </a:pPr>
            <a:r>
              <a:rPr lang="en-US" sz="2400" dirty="0" smtClean="0">
                <a:solidFill>
                  <a:schemeClr val="bg1"/>
                </a:solidFill>
                <a:latin typeface="Calibri" pitchFamily="34" charset="0"/>
              </a:rPr>
              <a:t>Charles Ray,  Sebastian Anil , Li Ma, </a:t>
            </a:r>
            <a:r>
              <a:rPr lang="en-US" sz="2400" dirty="0" err="1" smtClean="0">
                <a:solidFill>
                  <a:schemeClr val="bg1"/>
                </a:solidFill>
                <a:latin typeface="Calibri" pitchFamily="34" charset="0"/>
              </a:rPr>
              <a:t>Shirin</a:t>
            </a:r>
            <a:r>
              <a:rPr lang="en-US" sz="2400" dirty="0" smtClean="0">
                <a:solidFill>
                  <a:schemeClr val="bg1"/>
                </a:solidFill>
                <a:latin typeface="Calibri" pitchFamily="34" charset="0"/>
              </a:rPr>
              <a:t> </a:t>
            </a:r>
            <a:r>
              <a:rPr lang="en-US" sz="2400" dirty="0" err="1" smtClean="0">
                <a:solidFill>
                  <a:schemeClr val="bg1"/>
                </a:solidFill>
                <a:latin typeface="Calibri" pitchFamily="34" charset="0"/>
              </a:rPr>
              <a:t>Shahidi</a:t>
            </a:r>
            <a:r>
              <a:rPr lang="en-US" sz="2400" dirty="0" smtClean="0">
                <a:solidFill>
                  <a:schemeClr val="bg1"/>
                </a:solidFill>
                <a:latin typeface="Calibri" pitchFamily="34" charset="0"/>
              </a:rPr>
              <a:t>, Kelli Hoover, and John </a:t>
            </a:r>
            <a:r>
              <a:rPr lang="en-US" sz="2400" dirty="0" err="1" smtClean="0">
                <a:solidFill>
                  <a:schemeClr val="bg1"/>
                </a:solidFill>
                <a:latin typeface="Calibri" pitchFamily="34" charset="0"/>
              </a:rPr>
              <a:t>Janowiak</a:t>
            </a:r>
            <a:endParaRPr lang="en-US" sz="2400" dirty="0">
              <a:solidFill>
                <a:schemeClr val="bg1"/>
              </a:solidFill>
              <a:latin typeface="Calibri" pitchFamily="34" charset="0"/>
            </a:endParaRPr>
          </a:p>
        </p:txBody>
      </p:sp>
      <p:sp>
        <p:nvSpPr>
          <p:cNvPr id="14" name="Subtitle 2"/>
          <p:cNvSpPr txBox="1">
            <a:spLocks/>
          </p:cNvSpPr>
          <p:nvPr/>
        </p:nvSpPr>
        <p:spPr>
          <a:xfrm>
            <a:off x="1524000" y="4724400"/>
            <a:ext cx="6400800" cy="685800"/>
          </a:xfrm>
          <a:prstGeom prst="rect">
            <a:avLst/>
          </a:prstGeom>
        </p:spPr>
        <p:txBody>
          <a:bodyPr/>
          <a:lstStyle/>
          <a:p>
            <a:pPr algn="ctr" fontAlgn="auto">
              <a:spcBef>
                <a:spcPct val="20000"/>
              </a:spcBef>
              <a:spcAft>
                <a:spcPts val="0"/>
              </a:spcAft>
              <a:buFont typeface="Arial" pitchFamily="34" charset="0"/>
              <a:buNone/>
              <a:defRPr/>
            </a:pPr>
            <a:r>
              <a:rPr lang="en-US" sz="1600" dirty="0" smtClean="0">
                <a:solidFill>
                  <a:schemeClr val="bg1">
                    <a:lumMod val="65000"/>
                  </a:schemeClr>
                </a:solidFill>
                <a:latin typeface="+mn-lt"/>
              </a:rPr>
              <a:t>School of Forest Resources, Department </a:t>
            </a:r>
            <a:r>
              <a:rPr lang="en-US" sz="1600" dirty="0">
                <a:solidFill>
                  <a:schemeClr val="bg1">
                    <a:lumMod val="65000"/>
                  </a:schemeClr>
                </a:solidFill>
                <a:latin typeface="+mn-lt"/>
              </a:rPr>
              <a:t>of Industrial </a:t>
            </a:r>
            <a:r>
              <a:rPr lang="en-US" sz="1600" dirty="0" smtClean="0">
                <a:solidFill>
                  <a:schemeClr val="bg1">
                    <a:lumMod val="65000"/>
                  </a:schemeClr>
                </a:solidFill>
                <a:latin typeface="+mn-lt"/>
              </a:rPr>
              <a:t>Engineering, Department of Entomology</a:t>
            </a:r>
          </a:p>
          <a:p>
            <a:pPr algn="ctr" fontAlgn="auto">
              <a:spcBef>
                <a:spcPct val="20000"/>
              </a:spcBef>
              <a:spcAft>
                <a:spcPts val="0"/>
              </a:spcAft>
              <a:buFont typeface="Arial" pitchFamily="34" charset="0"/>
              <a:buNone/>
              <a:defRPr/>
            </a:pPr>
            <a:endParaRPr lang="en-US" sz="2000" dirty="0" smtClean="0">
              <a:solidFill>
                <a:schemeClr val="bg1">
                  <a:lumMod val="65000"/>
                </a:schemeClr>
              </a:solidFill>
            </a:endParaRPr>
          </a:p>
          <a:p>
            <a:pPr algn="ctr" fontAlgn="auto">
              <a:spcBef>
                <a:spcPct val="20000"/>
              </a:spcBef>
              <a:spcAft>
                <a:spcPts val="0"/>
              </a:spcAft>
              <a:buFont typeface="Arial" pitchFamily="34" charset="0"/>
              <a:buNone/>
              <a:defRPr/>
            </a:pPr>
            <a:r>
              <a:rPr lang="en-US" sz="2400" dirty="0" smtClean="0">
                <a:solidFill>
                  <a:schemeClr val="bg1">
                    <a:lumMod val="65000"/>
                  </a:schemeClr>
                </a:solidFill>
                <a:latin typeface="+mn-lt"/>
              </a:rPr>
              <a:t>The Pennsylvania State University</a:t>
            </a:r>
            <a:endParaRPr lang="en-US" sz="2400" dirty="0">
              <a:solidFill>
                <a:schemeClr val="bg1">
                  <a:lumMod val="65000"/>
                </a:schemeClr>
              </a:solidFill>
              <a:latin typeface="+mn-lt"/>
            </a:endParaRPr>
          </a:p>
          <a:p>
            <a:pPr algn="ctr" fontAlgn="auto">
              <a:spcBef>
                <a:spcPct val="20000"/>
              </a:spcBef>
              <a:spcAft>
                <a:spcPts val="0"/>
              </a:spcAft>
              <a:buFont typeface="Arial" pitchFamily="34" charset="0"/>
              <a:buNone/>
              <a:defRPr/>
            </a:pPr>
            <a:endParaRPr lang="en-US" sz="2000" dirty="0">
              <a:solidFill>
                <a:schemeClr val="bg1">
                  <a:lumMod val="65000"/>
                </a:schemeClr>
              </a:solidFill>
              <a:latin typeface="+mn-lt"/>
            </a:endParaRPr>
          </a:p>
        </p:txBody>
      </p:sp>
      <p:cxnSp>
        <p:nvCxnSpPr>
          <p:cNvPr id="15" name="Straight Connector 14"/>
          <p:cNvCxnSpPr/>
          <p:nvPr/>
        </p:nvCxnSpPr>
        <p:spPr>
          <a:xfrm flipH="1">
            <a:off x="3733800" y="4419600"/>
            <a:ext cx="1905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475613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Process Map for Wooden Pallet LCA</a:t>
            </a:r>
            <a:endParaRPr lang="en-US" sz="4000" dirty="0"/>
          </a:p>
        </p:txBody>
      </p:sp>
      <p:pic>
        <p:nvPicPr>
          <p:cNvPr id="4" name="Content Placeholder 3" descr="Figure 3-1"/>
          <p:cNvPicPr>
            <a:picLocks noGrp="1"/>
          </p:cNvPicPr>
          <p:nvPr>
            <p:ph idx="1"/>
          </p:nvPr>
        </p:nvPicPr>
        <p:blipFill>
          <a:blip r:embed="rId3" cstate="print"/>
          <a:srcRect/>
          <a:stretch>
            <a:fillRect/>
          </a:stretch>
        </p:blipFill>
        <p:spPr bwMode="auto">
          <a:xfrm>
            <a:off x="762000" y="1715294"/>
            <a:ext cx="7772400" cy="4609305"/>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229600" cy="685800"/>
          </a:xfrm>
        </p:spPr>
        <p:txBody>
          <a:bodyPr rtlCol="0">
            <a:normAutofit fontScale="90000"/>
          </a:bodyPr>
          <a:lstStyle/>
          <a:p>
            <a:pPr algn="l" fontAlgn="auto">
              <a:spcAft>
                <a:spcPts val="0"/>
              </a:spcAft>
              <a:defRPr/>
            </a:pPr>
            <a:r>
              <a:rPr lang="en-US" sz="4000" dirty="0" smtClean="0">
                <a:solidFill>
                  <a:schemeClr val="tx2"/>
                </a:solidFill>
              </a:rPr>
              <a:t>Life Cycle Analysis – System boundaries</a:t>
            </a:r>
          </a:p>
        </p:txBody>
      </p:sp>
      <p:pic>
        <p:nvPicPr>
          <p:cNvPr id="18435"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31895" t="10379" r="15344" b="13277"/>
          <a:stretch>
            <a:fillRect/>
          </a:stretch>
        </p:blipFill>
        <p:spPr bwMode="auto">
          <a:xfrm>
            <a:off x="990600" y="1028700"/>
            <a:ext cx="6445250" cy="57531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77759547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229600" cy="685800"/>
          </a:xfrm>
        </p:spPr>
        <p:txBody>
          <a:bodyPr rtlCol="0">
            <a:normAutofit fontScale="90000"/>
          </a:bodyPr>
          <a:lstStyle/>
          <a:p>
            <a:pPr algn="l" fontAlgn="auto">
              <a:spcAft>
                <a:spcPts val="0"/>
              </a:spcAft>
              <a:defRPr/>
            </a:pPr>
            <a:r>
              <a:rPr lang="en-US" sz="4000" dirty="0" smtClean="0">
                <a:solidFill>
                  <a:schemeClr val="tx2"/>
                </a:solidFill>
              </a:rPr>
              <a:t>Life Cycle Analysis – Wooden Pallets </a:t>
            </a:r>
          </a:p>
        </p:txBody>
      </p:sp>
      <p:pic>
        <p:nvPicPr>
          <p:cNvPr id="19459"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pic>
        <p:nvPicPr>
          <p:cNvPr id="19464" name="Picture 2"/>
          <p:cNvPicPr>
            <a:picLocks noChangeAspect="1" noChangeArrowheads="1"/>
          </p:cNvPicPr>
          <p:nvPr/>
        </p:nvPicPr>
        <p:blipFill>
          <a:blip r:embed="rId4" cstate="print"/>
          <a:srcRect l="33336" t="15311" r="33664" b="13635"/>
          <a:stretch>
            <a:fillRect/>
          </a:stretch>
        </p:blipFill>
        <p:spPr bwMode="auto">
          <a:xfrm>
            <a:off x="549275" y="1008063"/>
            <a:ext cx="4022725" cy="5413375"/>
          </a:xfrm>
          <a:prstGeom prst="rect">
            <a:avLst/>
          </a:prstGeom>
          <a:noFill/>
          <a:ln w="9525">
            <a:solidFill>
              <a:schemeClr val="tx1"/>
            </a:solidFill>
            <a:miter lim="800000"/>
            <a:headEnd/>
            <a:tailEnd/>
          </a:ln>
        </p:spPr>
      </p:pic>
      <p:graphicFrame>
        <p:nvGraphicFramePr>
          <p:cNvPr id="3" name="Table 2"/>
          <p:cNvGraphicFramePr>
            <a:graphicFrameLocks noGrp="1"/>
          </p:cNvGraphicFramePr>
          <p:nvPr/>
        </p:nvGraphicFramePr>
        <p:xfrm>
          <a:off x="4953000" y="2286000"/>
          <a:ext cx="3657600" cy="2499360"/>
        </p:xfrm>
        <a:graphic>
          <a:graphicData uri="http://schemas.openxmlformats.org/drawingml/2006/table">
            <a:tbl>
              <a:tblPr firstRow="1" bandRow="1">
                <a:tableStyleId>{BC89EF96-8CEA-46FF-86C4-4CE0E7609802}</a:tableStyleId>
              </a:tblPr>
              <a:tblGrid>
                <a:gridCol w="1747154"/>
                <a:gridCol w="1910446"/>
              </a:tblGrid>
              <a:tr h="513506">
                <a:tc>
                  <a:txBody>
                    <a:bodyPr/>
                    <a:lstStyle/>
                    <a:p>
                      <a:r>
                        <a:rPr lang="en-US" sz="1600" dirty="0" smtClean="0">
                          <a:solidFill>
                            <a:schemeClr val="tx2"/>
                          </a:solidFill>
                        </a:rPr>
                        <a:t>Life Cycle Stage</a:t>
                      </a:r>
                      <a:endParaRPr lang="en-US" sz="16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chemeClr val="tx2"/>
                          </a:solidFill>
                        </a:rPr>
                        <a:t>Carbon Footprint </a:t>
                      </a:r>
                    </a:p>
                    <a:p>
                      <a:r>
                        <a:rPr lang="en-US" sz="1600" dirty="0" smtClean="0">
                          <a:solidFill>
                            <a:schemeClr val="tx2"/>
                          </a:solidFill>
                        </a:rPr>
                        <a:t>(Kg CO2 eq.)</a:t>
                      </a:r>
                      <a:endParaRPr lang="en-US" sz="16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8824">
                <a:tc>
                  <a:txBody>
                    <a:bodyPr/>
                    <a:lstStyle/>
                    <a:p>
                      <a:r>
                        <a:rPr lang="en-US" sz="1600" dirty="0" smtClean="0">
                          <a:solidFill>
                            <a:schemeClr val="tx1">
                              <a:lumMod val="50000"/>
                              <a:lumOff val="50000"/>
                            </a:schemeClr>
                          </a:solidFill>
                        </a:rPr>
                        <a:t>Manufacture</a:t>
                      </a:r>
                      <a:endParaRPr lang="en-US" sz="16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tx1">
                              <a:lumMod val="50000"/>
                              <a:lumOff val="50000"/>
                            </a:schemeClr>
                          </a:solidFill>
                        </a:rPr>
                        <a:t>7.86</a:t>
                      </a:r>
                      <a:endParaRPr lang="en-US" sz="1600" dirty="0">
                        <a:solidFill>
                          <a:schemeClr val="tx1">
                            <a:lumMod val="50000"/>
                            <a:lumOff val="50000"/>
                          </a:schemeClr>
                        </a:solidFill>
                      </a:endParaRPr>
                    </a:p>
                  </a:txBody>
                  <a:tcPr>
                    <a:lnR w="12700" cap="flat" cmpd="sng" algn="ctr">
                      <a:solidFill>
                        <a:schemeClr val="tx1"/>
                      </a:solidFill>
                      <a:prstDash val="solid"/>
                      <a:round/>
                      <a:headEnd type="none" w="med" len="med"/>
                      <a:tailEnd type="none" w="med" len="med"/>
                    </a:lnR>
                  </a:tcPr>
                </a:tc>
              </a:tr>
              <a:tr h="328824">
                <a:tc>
                  <a:txBody>
                    <a:bodyPr/>
                    <a:lstStyle/>
                    <a:p>
                      <a:r>
                        <a:rPr lang="en-US" sz="1600" dirty="0" smtClean="0">
                          <a:solidFill>
                            <a:schemeClr val="tx1">
                              <a:lumMod val="50000"/>
                              <a:lumOff val="50000"/>
                            </a:schemeClr>
                          </a:solidFill>
                        </a:rPr>
                        <a:t>Heat Treatment (current ISPM 15)</a:t>
                      </a:r>
                      <a:endParaRPr lang="en-US" sz="16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tx1">
                              <a:lumMod val="50000"/>
                              <a:lumOff val="50000"/>
                            </a:schemeClr>
                          </a:solidFill>
                        </a:rPr>
                        <a:t>2.20</a:t>
                      </a:r>
                      <a:endParaRPr lang="en-US" sz="1600" dirty="0">
                        <a:solidFill>
                          <a:schemeClr val="tx1">
                            <a:lumMod val="50000"/>
                            <a:lumOff val="50000"/>
                          </a:schemeClr>
                        </a:solidFill>
                      </a:endParaRPr>
                    </a:p>
                  </a:txBody>
                  <a:tcPr>
                    <a:lnR w="12700" cap="flat" cmpd="sng" algn="ctr">
                      <a:solidFill>
                        <a:schemeClr val="tx1"/>
                      </a:solidFill>
                      <a:prstDash val="solid"/>
                      <a:round/>
                      <a:headEnd type="none" w="med" len="med"/>
                      <a:tailEnd type="none" w="med" len="med"/>
                    </a:lnR>
                  </a:tcPr>
                </a:tc>
              </a:tr>
              <a:tr h="328824">
                <a:tc>
                  <a:txBody>
                    <a:bodyPr/>
                    <a:lstStyle/>
                    <a:p>
                      <a:r>
                        <a:rPr lang="en-US" sz="1600" dirty="0" smtClean="0">
                          <a:solidFill>
                            <a:schemeClr val="tx1">
                              <a:lumMod val="50000"/>
                              <a:lumOff val="50000"/>
                            </a:schemeClr>
                          </a:solidFill>
                        </a:rPr>
                        <a:t>Transportation </a:t>
                      </a:r>
                      <a:endParaRPr lang="en-US" sz="16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tx1">
                              <a:lumMod val="50000"/>
                              <a:lumOff val="50000"/>
                            </a:schemeClr>
                          </a:solidFill>
                        </a:rPr>
                        <a:t>8.58</a:t>
                      </a:r>
                      <a:endParaRPr lang="en-US" sz="1600" dirty="0">
                        <a:solidFill>
                          <a:schemeClr val="tx1">
                            <a:lumMod val="50000"/>
                            <a:lumOff val="50000"/>
                          </a:schemeClr>
                        </a:solidFill>
                      </a:endParaRPr>
                    </a:p>
                  </a:txBody>
                  <a:tcPr>
                    <a:lnR w="12700" cap="flat" cmpd="sng" algn="ctr">
                      <a:solidFill>
                        <a:schemeClr val="tx1"/>
                      </a:solidFill>
                      <a:prstDash val="solid"/>
                      <a:round/>
                      <a:headEnd type="none" w="med" len="med"/>
                      <a:tailEnd type="none" w="med" len="med"/>
                    </a:lnR>
                  </a:tcPr>
                </a:tc>
              </a:tr>
              <a:tr h="328824">
                <a:tc>
                  <a:txBody>
                    <a:bodyPr/>
                    <a:lstStyle/>
                    <a:p>
                      <a:r>
                        <a:rPr lang="en-US" sz="1600" dirty="0" smtClean="0">
                          <a:solidFill>
                            <a:schemeClr val="tx1">
                              <a:lumMod val="50000"/>
                              <a:lumOff val="50000"/>
                            </a:schemeClr>
                          </a:solidFill>
                        </a:rPr>
                        <a:t>End of Life</a:t>
                      </a:r>
                      <a:endParaRPr lang="en-US" sz="16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tx1">
                              <a:lumMod val="50000"/>
                              <a:lumOff val="50000"/>
                            </a:schemeClr>
                          </a:solidFill>
                        </a:rPr>
                        <a:t>2.03</a:t>
                      </a:r>
                      <a:endParaRPr lang="en-US" sz="1600" dirty="0">
                        <a:solidFill>
                          <a:schemeClr val="tx1">
                            <a:lumMod val="50000"/>
                            <a:lumOff val="50000"/>
                          </a:schemeClr>
                        </a:solidFill>
                      </a:endParaRPr>
                    </a:p>
                  </a:txBody>
                  <a:tcPr>
                    <a:lnR w="12700" cap="flat" cmpd="sng" algn="ctr">
                      <a:solidFill>
                        <a:schemeClr val="tx1"/>
                      </a:solidFill>
                      <a:prstDash val="solid"/>
                      <a:round/>
                      <a:headEnd type="none" w="med" len="med"/>
                      <a:tailEnd type="none" w="med" len="med"/>
                    </a:lnR>
                  </a:tcPr>
                </a:tc>
              </a:tr>
              <a:tr h="328824">
                <a:tc>
                  <a:txBody>
                    <a:bodyPr/>
                    <a:lstStyle/>
                    <a:p>
                      <a:r>
                        <a:rPr lang="en-US" sz="1600" b="1" dirty="0" smtClean="0">
                          <a:solidFill>
                            <a:schemeClr val="tx2"/>
                          </a:solidFill>
                        </a:rPr>
                        <a:t>Total</a:t>
                      </a:r>
                      <a:endParaRPr lang="en-US" sz="1600" b="1" dirty="0">
                        <a:solidFill>
                          <a:schemeClr val="tx2"/>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2"/>
                          </a:solidFill>
                        </a:rPr>
                        <a:t>20.67</a:t>
                      </a:r>
                      <a:endParaRPr lang="en-US" sz="1600" b="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1" name="Title 1"/>
          <p:cNvSpPr txBox="1">
            <a:spLocks/>
          </p:cNvSpPr>
          <p:nvPr/>
        </p:nvSpPr>
        <p:spPr bwMode="auto">
          <a:xfrm>
            <a:off x="4816078" y="1295400"/>
            <a:ext cx="3931444"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400" dirty="0" smtClean="0">
                <a:solidFill>
                  <a:srgbClr val="1F497D"/>
                </a:solidFill>
              </a:rPr>
              <a:t>Global Warming Impacts</a:t>
            </a:r>
          </a:p>
        </p:txBody>
      </p:sp>
    </p:spTree>
    <p:extLst>
      <p:ext uri="{BB962C8B-B14F-4D97-AF65-F5344CB8AC3E}">
        <p14:creationId xmlns:p14="http://schemas.microsoft.com/office/powerpoint/2010/main" xmlns="" val="351491682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1600200" y="0"/>
            <a:ext cx="5465763" cy="671640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accent1">
                    <a:lumMod val="75000"/>
                  </a:schemeClr>
                </a:solidFill>
              </a:rPr>
              <a:t>From 2008 ERM-</a:t>
            </a:r>
            <a:r>
              <a:rPr lang="en-US" dirty="0" err="1" smtClean="0">
                <a:solidFill>
                  <a:schemeClr val="accent1">
                    <a:lumMod val="75000"/>
                  </a:schemeClr>
                </a:solidFill>
              </a:rPr>
              <a:t>iGPS</a:t>
            </a:r>
            <a:r>
              <a:rPr lang="en-US" dirty="0" smtClean="0">
                <a:solidFill>
                  <a:schemeClr val="accent1">
                    <a:lumMod val="75000"/>
                  </a:schemeClr>
                </a:solidFill>
              </a:rPr>
              <a:t> report</a:t>
            </a:r>
            <a:endParaRPr lang="en-US" dirty="0"/>
          </a:p>
        </p:txBody>
      </p:sp>
      <p:sp>
        <p:nvSpPr>
          <p:cNvPr id="4" name="TextBox 3"/>
          <p:cNvSpPr txBox="1"/>
          <p:nvPr/>
        </p:nvSpPr>
        <p:spPr>
          <a:xfrm flipH="1">
            <a:off x="1493516" y="2514600"/>
            <a:ext cx="6507483" cy="3046988"/>
          </a:xfrm>
          <a:prstGeom prst="rect">
            <a:avLst/>
          </a:prstGeom>
          <a:solidFill>
            <a:schemeClr val="bg1"/>
          </a:solidFill>
        </p:spPr>
        <p:txBody>
          <a:bodyPr wrap="square" rtlCol="0">
            <a:spAutoFit/>
          </a:bodyPr>
          <a:lstStyle/>
          <a:p>
            <a:r>
              <a:rPr lang="en-US" sz="3200" dirty="0" smtClean="0"/>
              <a:t>“For the baseline scenarios, the results of this study showed that the </a:t>
            </a:r>
            <a:r>
              <a:rPr lang="en-US" sz="3200" dirty="0" err="1" smtClean="0"/>
              <a:t>iGPS</a:t>
            </a:r>
            <a:r>
              <a:rPr lang="en-US" sz="3200" dirty="0" smtClean="0"/>
              <a:t> plastic pallet had lower environmental impacts in </a:t>
            </a:r>
            <a:r>
              <a:rPr lang="en-US" sz="3200" b="1" dirty="0" smtClean="0"/>
              <a:t>all impact categories</a:t>
            </a:r>
            <a:r>
              <a:rPr lang="en-US" sz="3200" dirty="0" smtClean="0"/>
              <a:t> compared to the typical pooled wooden pallet…”</a:t>
            </a:r>
            <a:endParaRPr lang="en-US" sz="32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From 2009 Franklin Associates - CHEP Study</a:t>
            </a:r>
            <a:endParaRPr lang="en-US" dirty="0">
              <a:solidFill>
                <a:schemeClr val="accent1">
                  <a:lumMod val="75000"/>
                </a:schemeClr>
              </a:solidFill>
            </a:endParaRPr>
          </a:p>
        </p:txBody>
      </p:sp>
      <p:pic>
        <p:nvPicPr>
          <p:cNvPr id="6" name="Picture 1"/>
          <p:cNvPicPr>
            <a:picLocks noGrp="1" noChangeAspect="1" noChangeArrowheads="1"/>
          </p:cNvPicPr>
          <p:nvPr>
            <p:ph idx="1"/>
          </p:nvPr>
        </p:nvPicPr>
        <p:blipFill>
          <a:blip r:embed="rId3" cstate="print"/>
          <a:srcRect/>
          <a:stretch>
            <a:fillRect/>
          </a:stretch>
        </p:blipFill>
        <p:spPr bwMode="auto">
          <a:xfrm>
            <a:off x="228600" y="1524000"/>
            <a:ext cx="8534400" cy="5105400"/>
          </a:xfrm>
          <a:prstGeom prst="rect">
            <a:avLst/>
          </a:prstGeom>
          <a:noFill/>
          <a:ln w="9525">
            <a:noFill/>
            <a:miter lim="800000"/>
            <a:headEnd/>
            <a:tailEnd/>
          </a:ln>
        </p:spPr>
      </p:pic>
      <p:sp>
        <p:nvSpPr>
          <p:cNvPr id="4" name="TextBox 3"/>
          <p:cNvSpPr txBox="1"/>
          <p:nvPr/>
        </p:nvSpPr>
        <p:spPr>
          <a:xfrm>
            <a:off x="685800" y="2743200"/>
            <a:ext cx="7696200" cy="1815882"/>
          </a:xfrm>
          <a:prstGeom prst="rect">
            <a:avLst/>
          </a:prstGeom>
          <a:solidFill>
            <a:schemeClr val="tx2">
              <a:lumMod val="60000"/>
              <a:lumOff val="40000"/>
            </a:schemeClr>
          </a:solidFill>
        </p:spPr>
        <p:txBody>
          <a:bodyPr wrap="square" rtlCol="0">
            <a:spAutoFit/>
          </a:bodyPr>
          <a:lstStyle/>
          <a:p>
            <a:r>
              <a:rPr lang="en-US" sz="2800" dirty="0" smtClean="0">
                <a:solidFill>
                  <a:schemeClr val="bg1"/>
                </a:solidFill>
              </a:rPr>
              <a:t>“According to the study, the CHEP system generates 48% less solid waste, consumes 23% less total energy and generates 14% less greenhouse gas than pooled plastic pallets.”</a:t>
            </a:r>
            <a:endParaRPr lang="en-US" sz="2800" dirty="0">
              <a:solidFill>
                <a:schemeClr val="bg1"/>
              </a:solidFill>
            </a:endParaRPr>
          </a:p>
        </p:txBody>
      </p:sp>
      <p:sp>
        <p:nvSpPr>
          <p:cNvPr id="5" name="TextBox 4"/>
          <p:cNvSpPr txBox="1"/>
          <p:nvPr/>
        </p:nvSpPr>
        <p:spPr>
          <a:xfrm rot="20942280">
            <a:off x="3655640" y="5207826"/>
            <a:ext cx="4527475" cy="923330"/>
          </a:xfrm>
          <a:prstGeom prst="rect">
            <a:avLst/>
          </a:prstGeom>
          <a:noFill/>
        </p:spPr>
        <p:txBody>
          <a:bodyPr wrap="square" rtlCol="0">
            <a:spAutoFit/>
          </a:bodyPr>
          <a:lstStyle/>
          <a:p>
            <a:r>
              <a:rPr lang="en-US" sz="5400" i="1" dirty="0" smtClean="0">
                <a:solidFill>
                  <a:schemeClr val="bg1"/>
                </a:solidFill>
              </a:rPr>
              <a:t>Who’s right?</a:t>
            </a:r>
            <a:endParaRPr lang="en-US" sz="5400" i="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Pallet LCA Assumptions</a:t>
            </a:r>
            <a:endParaRPr lang="en-US" dirty="0"/>
          </a:p>
        </p:txBody>
      </p:sp>
      <p:graphicFrame>
        <p:nvGraphicFramePr>
          <p:cNvPr id="4" name="Content Placeholder 3"/>
          <p:cNvGraphicFramePr>
            <a:graphicFrameLocks noGrp="1"/>
          </p:cNvGraphicFramePr>
          <p:nvPr>
            <p:ph idx="1"/>
          </p:nvPr>
        </p:nvGraphicFramePr>
        <p:xfrm>
          <a:off x="457200" y="1600200"/>
          <a:ext cx="8229600" cy="4768717"/>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420231">
                <a:tc rowSpan="2" gridSpan="2">
                  <a:txBody>
                    <a:bodyPr/>
                    <a:lstStyle/>
                    <a:p>
                      <a:r>
                        <a:rPr lang="en-US" dirty="0" smtClean="0"/>
                        <a:t>Variable</a:t>
                      </a:r>
                      <a:endParaRPr lang="en-US" dirty="0"/>
                    </a:p>
                  </a:txBody>
                  <a:tcPr/>
                </a:tc>
                <a:tc rowSpan="2" hMerge="1">
                  <a:txBody>
                    <a:bodyPr/>
                    <a:lstStyle/>
                    <a:p>
                      <a:endParaRPr lang="en-US"/>
                    </a:p>
                  </a:txBody>
                  <a:tcPr/>
                </a:tc>
                <a:tc gridSpan="2">
                  <a:txBody>
                    <a:bodyPr/>
                    <a:lstStyle/>
                    <a:p>
                      <a:r>
                        <a:rPr lang="en-US" dirty="0" smtClean="0"/>
                        <a:t>CHEP Study</a:t>
                      </a:r>
                      <a:endParaRPr lang="en-US" dirty="0"/>
                    </a:p>
                  </a:txBody>
                  <a:tcPr/>
                </a:tc>
                <a:tc hMerge="1">
                  <a:txBody>
                    <a:bodyPr/>
                    <a:lstStyle/>
                    <a:p>
                      <a:endParaRPr lang="en-US"/>
                    </a:p>
                  </a:txBody>
                  <a:tcPr/>
                </a:tc>
                <a:tc gridSpan="2">
                  <a:txBody>
                    <a:bodyPr/>
                    <a:lstStyle/>
                    <a:p>
                      <a:r>
                        <a:rPr lang="en-US" dirty="0" err="1" smtClean="0"/>
                        <a:t>iGPS</a:t>
                      </a:r>
                      <a:r>
                        <a:rPr lang="en-US" dirty="0" smtClean="0"/>
                        <a:t> Study</a:t>
                      </a:r>
                      <a:endParaRPr lang="en-US" dirty="0"/>
                    </a:p>
                  </a:txBody>
                  <a:tcPr/>
                </a:tc>
                <a:tc hMerge="1">
                  <a:txBody>
                    <a:bodyPr/>
                    <a:lstStyle/>
                    <a:p>
                      <a:endParaRPr lang="en-US"/>
                    </a:p>
                  </a:txBody>
                  <a:tcPr/>
                </a:tc>
                <a:tc gridSpan="2">
                  <a:txBody>
                    <a:bodyPr/>
                    <a:lstStyle/>
                    <a:p>
                      <a:r>
                        <a:rPr lang="en-US" dirty="0" smtClean="0"/>
                        <a:t>PSU Study</a:t>
                      </a:r>
                      <a:endParaRPr lang="en-US" dirty="0"/>
                    </a:p>
                  </a:txBody>
                  <a:tcPr/>
                </a:tc>
                <a:tc hMerge="1">
                  <a:txBody>
                    <a:bodyPr/>
                    <a:lstStyle/>
                    <a:p>
                      <a:endParaRPr lang="en-US"/>
                    </a:p>
                  </a:txBody>
                  <a:tcPr/>
                </a:tc>
              </a:tr>
              <a:tr h="420231">
                <a:tc gridSpan="2" vMerge="1">
                  <a:txBody>
                    <a:bodyPr/>
                    <a:lstStyle/>
                    <a:p>
                      <a:endParaRPr lang="en-US"/>
                    </a:p>
                  </a:txBody>
                  <a:tcPr/>
                </a:tc>
                <a:tc hMerge="1" vMerge="1">
                  <a:txBody>
                    <a:bodyPr/>
                    <a:lstStyle/>
                    <a:p>
                      <a:endParaRPr lang="en-US"/>
                    </a:p>
                  </a:txBody>
                  <a:tcPr/>
                </a:tc>
                <a:tc>
                  <a:txBody>
                    <a:bodyPr/>
                    <a:lstStyle/>
                    <a:p>
                      <a:r>
                        <a:rPr lang="en-US" dirty="0" smtClean="0"/>
                        <a:t>Wooden</a:t>
                      </a:r>
                      <a:endParaRPr lang="en-US" dirty="0"/>
                    </a:p>
                  </a:txBody>
                  <a:tcPr/>
                </a:tc>
                <a:tc>
                  <a:txBody>
                    <a:bodyPr/>
                    <a:lstStyle/>
                    <a:p>
                      <a:r>
                        <a:rPr lang="en-US" dirty="0" smtClean="0"/>
                        <a:t>Plastic</a:t>
                      </a:r>
                      <a:endParaRPr lang="en-US" dirty="0"/>
                    </a:p>
                  </a:txBody>
                  <a:tcPr/>
                </a:tc>
                <a:tc>
                  <a:txBody>
                    <a:bodyPr/>
                    <a:lstStyle/>
                    <a:p>
                      <a:r>
                        <a:rPr lang="en-US" dirty="0" smtClean="0"/>
                        <a:t>Wooden</a:t>
                      </a:r>
                      <a:endParaRPr lang="en-US" dirty="0"/>
                    </a:p>
                  </a:txBody>
                  <a:tcPr/>
                </a:tc>
                <a:tc>
                  <a:txBody>
                    <a:bodyPr/>
                    <a:lstStyle/>
                    <a:p>
                      <a:r>
                        <a:rPr lang="en-US" dirty="0" smtClean="0"/>
                        <a:t>Plastic</a:t>
                      </a:r>
                      <a:endParaRPr lang="en-US" dirty="0"/>
                    </a:p>
                  </a:txBody>
                  <a:tcPr/>
                </a:tc>
                <a:tc>
                  <a:txBody>
                    <a:bodyPr/>
                    <a:lstStyle/>
                    <a:p>
                      <a:r>
                        <a:rPr lang="en-US" dirty="0" smtClean="0"/>
                        <a:t>Wooden</a:t>
                      </a:r>
                      <a:endParaRPr lang="en-US" dirty="0"/>
                    </a:p>
                  </a:txBody>
                  <a:tcPr/>
                </a:tc>
                <a:tc>
                  <a:txBody>
                    <a:bodyPr/>
                    <a:lstStyle/>
                    <a:p>
                      <a:r>
                        <a:rPr lang="en-US" dirty="0" smtClean="0"/>
                        <a:t>Plastic</a:t>
                      </a:r>
                      <a:endParaRPr lang="en-US" dirty="0"/>
                    </a:p>
                  </a:txBody>
                  <a:tcPr/>
                </a:tc>
              </a:tr>
              <a:tr h="378738">
                <a:tc gridSpan="2">
                  <a:txBody>
                    <a:bodyPr/>
                    <a:lstStyle/>
                    <a:p>
                      <a:r>
                        <a:rPr lang="en-US" dirty="0" smtClean="0"/>
                        <a:t>Functional Unit</a:t>
                      </a:r>
                      <a:endParaRPr lang="en-US" dirty="0"/>
                    </a:p>
                  </a:txBody>
                  <a:tcPr/>
                </a:tc>
                <a:tc hMerge="1">
                  <a:txBody>
                    <a:bodyPr/>
                    <a:lstStyle/>
                    <a:p>
                      <a:endParaRPr lang="en-US"/>
                    </a:p>
                  </a:txBody>
                  <a:tcPr/>
                </a:tc>
                <a:tc gridSpan="6">
                  <a:txBody>
                    <a:bodyPr/>
                    <a:lstStyle/>
                    <a:p>
                      <a:pPr algn="ctr"/>
                      <a:r>
                        <a:rPr lang="en-US" dirty="0" smtClean="0"/>
                        <a:t>100,000 pallet loads of delivered product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8738">
                <a:tc gridSpan="2">
                  <a:txBody>
                    <a:bodyPr/>
                    <a:lstStyle/>
                    <a:p>
                      <a:r>
                        <a:rPr lang="en-US" dirty="0" smtClean="0"/>
                        <a:t>Pallet</a:t>
                      </a:r>
                      <a:r>
                        <a:rPr lang="en-US" baseline="0" dirty="0" smtClean="0"/>
                        <a:t> Life</a:t>
                      </a:r>
                      <a:endParaRPr lang="en-US" dirty="0"/>
                    </a:p>
                  </a:txBody>
                  <a:tcPr/>
                </a:tc>
                <a:tc hMerge="1">
                  <a:txBody>
                    <a:bodyPr/>
                    <a:lstStyle/>
                    <a:p>
                      <a:endParaRPr lang="en-US"/>
                    </a:p>
                  </a:txBody>
                  <a:tcPr/>
                </a:tc>
                <a:tc>
                  <a:txBody>
                    <a:bodyPr/>
                    <a:lstStyle/>
                    <a:p>
                      <a:r>
                        <a:rPr lang="en-US" dirty="0" smtClean="0"/>
                        <a:t>30 trips</a:t>
                      </a:r>
                      <a:endParaRPr lang="en-US" dirty="0"/>
                    </a:p>
                  </a:txBody>
                  <a:tcPr/>
                </a:tc>
                <a:tc>
                  <a:txBody>
                    <a:bodyPr/>
                    <a:lstStyle/>
                    <a:p>
                      <a:r>
                        <a:rPr lang="en-US" dirty="0" smtClean="0"/>
                        <a:t>60 trips</a:t>
                      </a:r>
                      <a:endParaRPr lang="en-US" dirty="0"/>
                    </a:p>
                  </a:txBody>
                  <a:tcPr/>
                </a:tc>
                <a:tc>
                  <a:txBody>
                    <a:bodyPr/>
                    <a:lstStyle/>
                    <a:p>
                      <a:r>
                        <a:rPr lang="en-US" dirty="0" smtClean="0"/>
                        <a:t>15 trips</a:t>
                      </a:r>
                      <a:endParaRPr lang="en-US" dirty="0"/>
                    </a:p>
                  </a:txBody>
                  <a:tcPr/>
                </a:tc>
                <a:tc>
                  <a:txBody>
                    <a:bodyPr/>
                    <a:lstStyle/>
                    <a:p>
                      <a:r>
                        <a:rPr lang="en-US" dirty="0" smtClean="0"/>
                        <a:t>100 trips</a:t>
                      </a:r>
                      <a:endParaRPr lang="en-US" dirty="0"/>
                    </a:p>
                  </a:txBody>
                  <a:tcPr/>
                </a:tc>
                <a:tc>
                  <a:txBody>
                    <a:bodyPr/>
                    <a:lstStyle/>
                    <a:p>
                      <a:r>
                        <a:rPr lang="en-US" dirty="0" smtClean="0"/>
                        <a:t>15 trips</a:t>
                      </a:r>
                      <a:endParaRPr lang="en-US" dirty="0"/>
                    </a:p>
                  </a:txBody>
                  <a:tcPr/>
                </a:tc>
                <a:tc>
                  <a:txBody>
                    <a:bodyPr/>
                    <a:lstStyle/>
                    <a:p>
                      <a:r>
                        <a:rPr lang="en-US" dirty="0" smtClean="0"/>
                        <a:t>100 trips</a:t>
                      </a:r>
                      <a:endParaRPr lang="en-US" dirty="0"/>
                    </a:p>
                  </a:txBody>
                  <a:tcPr/>
                </a:tc>
              </a:tr>
              <a:tr h="527069">
                <a:tc gridSpan="2">
                  <a:txBody>
                    <a:bodyPr/>
                    <a:lstStyle/>
                    <a:p>
                      <a:r>
                        <a:rPr lang="en-US" dirty="0" smtClean="0"/>
                        <a:t>Loss Rate</a:t>
                      </a:r>
                      <a:endParaRPr lang="en-US" dirty="0"/>
                    </a:p>
                  </a:txBody>
                  <a:tcPr/>
                </a:tc>
                <a:tc hMerge="1">
                  <a:txBody>
                    <a:bodyPr/>
                    <a:lstStyle/>
                    <a:p>
                      <a:endParaRPr lang="en-US"/>
                    </a:p>
                  </a:txBody>
                  <a:tcPr/>
                </a:tc>
                <a:tc>
                  <a:txBody>
                    <a:bodyPr/>
                    <a:lstStyle/>
                    <a:p>
                      <a:r>
                        <a:rPr lang="en-US" dirty="0" smtClean="0"/>
                        <a:t>n/d</a:t>
                      </a:r>
                      <a:endParaRPr lang="en-US" dirty="0"/>
                    </a:p>
                  </a:txBody>
                  <a:tcPr/>
                </a:tc>
                <a:tc>
                  <a:txBody>
                    <a:bodyPr/>
                    <a:lstStyle/>
                    <a:p>
                      <a:r>
                        <a:rPr lang="en-US" dirty="0" smtClean="0"/>
                        <a:t>n/d</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541314">
                <a:tc rowSpan="2">
                  <a:txBody>
                    <a:bodyPr/>
                    <a:lstStyle/>
                    <a:p>
                      <a:r>
                        <a:rPr lang="en-US" dirty="0" smtClean="0"/>
                        <a:t>Miles Traveled per trip</a:t>
                      </a:r>
                      <a:endParaRPr lang="en-US" dirty="0"/>
                    </a:p>
                  </a:txBody>
                  <a:tcPr/>
                </a:tc>
                <a:tc>
                  <a:txBody>
                    <a:bodyPr/>
                    <a:lstStyle/>
                    <a:p>
                      <a:r>
                        <a:rPr lang="en-US" sz="1600" dirty="0" smtClean="0"/>
                        <a:t>New</a:t>
                      </a:r>
                      <a:r>
                        <a:rPr lang="en-US" sz="1600" baseline="0" dirty="0" smtClean="0"/>
                        <a:t> delivery</a:t>
                      </a:r>
                      <a:endParaRPr lang="en-US" sz="1600" dirty="0"/>
                    </a:p>
                  </a:txBody>
                  <a:tcPr/>
                </a:tc>
                <a:tc>
                  <a:txBody>
                    <a:bodyPr/>
                    <a:lstStyle/>
                    <a:p>
                      <a:r>
                        <a:rPr lang="en-US" dirty="0" smtClean="0"/>
                        <a:t>n/d</a:t>
                      </a:r>
                      <a:endParaRPr lang="en-US" dirty="0"/>
                    </a:p>
                  </a:txBody>
                  <a:tcPr/>
                </a:tc>
                <a:tc>
                  <a:txBody>
                    <a:bodyPr/>
                    <a:lstStyle/>
                    <a:p>
                      <a:r>
                        <a:rPr lang="en-US" dirty="0" smtClean="0"/>
                        <a:t>n/d</a:t>
                      </a:r>
                      <a:endParaRPr lang="en-US" dirty="0"/>
                    </a:p>
                  </a:txBody>
                  <a:tcPr/>
                </a:tc>
                <a:tc>
                  <a:txBody>
                    <a:bodyPr/>
                    <a:lstStyle/>
                    <a:p>
                      <a:r>
                        <a:rPr lang="en-US" dirty="0" smtClean="0"/>
                        <a:t>500</a:t>
                      </a:r>
                      <a:endParaRPr lang="en-US" dirty="0"/>
                    </a:p>
                  </a:txBody>
                  <a:tcPr/>
                </a:tc>
                <a:tc>
                  <a:txBody>
                    <a:bodyPr/>
                    <a:lstStyle/>
                    <a:p>
                      <a:r>
                        <a:rPr lang="en-US" dirty="0" smtClean="0"/>
                        <a:t>500</a:t>
                      </a:r>
                      <a:endParaRPr lang="en-US" dirty="0"/>
                    </a:p>
                  </a:txBody>
                  <a:tcPr/>
                </a:tc>
                <a:tc>
                  <a:txBody>
                    <a:bodyPr/>
                    <a:lstStyle/>
                    <a:p>
                      <a:r>
                        <a:rPr lang="en-US" dirty="0" smtClean="0"/>
                        <a:t>75</a:t>
                      </a:r>
                      <a:endParaRPr lang="en-US" dirty="0"/>
                    </a:p>
                  </a:txBody>
                  <a:tcPr/>
                </a:tc>
                <a:tc>
                  <a:txBody>
                    <a:bodyPr/>
                    <a:lstStyle/>
                    <a:p>
                      <a:r>
                        <a:rPr lang="en-US" dirty="0" smtClean="0"/>
                        <a:t>175</a:t>
                      </a:r>
                      <a:endParaRPr lang="en-US" dirty="0"/>
                    </a:p>
                  </a:txBody>
                  <a:tcPr/>
                </a:tc>
              </a:tr>
              <a:tr h="584049">
                <a:tc vMerge="1">
                  <a:txBody>
                    <a:bodyPr/>
                    <a:lstStyle/>
                    <a:p>
                      <a:endParaRPr lang="en-US"/>
                    </a:p>
                  </a:txBody>
                  <a:tcPr/>
                </a:tc>
                <a:tc>
                  <a:txBody>
                    <a:bodyPr/>
                    <a:lstStyle/>
                    <a:p>
                      <a:r>
                        <a:rPr lang="en-US" sz="1600" dirty="0" smtClean="0"/>
                        <a:t>Recurring use</a:t>
                      </a:r>
                      <a:endParaRPr lang="en-US" sz="1600" dirty="0"/>
                    </a:p>
                  </a:txBody>
                  <a:tcPr>
                    <a:solidFill>
                      <a:schemeClr val="tx2">
                        <a:lumMod val="20000"/>
                        <a:lumOff val="80000"/>
                      </a:schemeClr>
                    </a:solidFill>
                  </a:tcPr>
                </a:tc>
                <a:tc>
                  <a:txBody>
                    <a:bodyPr/>
                    <a:lstStyle/>
                    <a:p>
                      <a:r>
                        <a:rPr lang="en-US" dirty="0" smtClean="0"/>
                        <a:t>250*</a:t>
                      </a:r>
                      <a:endParaRPr lang="en-US" dirty="0"/>
                    </a:p>
                  </a:txBody>
                  <a:tcPr>
                    <a:solidFill>
                      <a:schemeClr val="tx2">
                        <a:lumMod val="20000"/>
                        <a:lumOff val="80000"/>
                      </a:schemeClr>
                    </a:solidFill>
                  </a:tcPr>
                </a:tc>
                <a:tc>
                  <a:txBody>
                    <a:bodyPr/>
                    <a:lstStyle/>
                    <a:p>
                      <a:r>
                        <a:rPr lang="en-US" dirty="0" smtClean="0"/>
                        <a:t>n/d</a:t>
                      </a:r>
                      <a:endParaRPr lang="en-US" dirty="0"/>
                    </a:p>
                  </a:txBody>
                  <a:tcPr>
                    <a:solidFill>
                      <a:schemeClr val="tx2">
                        <a:lumMod val="20000"/>
                        <a:lumOff val="80000"/>
                      </a:schemeClr>
                    </a:solidFill>
                  </a:tcPr>
                </a:tc>
                <a:tc>
                  <a:txBody>
                    <a:bodyPr/>
                    <a:lstStyle/>
                    <a:p>
                      <a:r>
                        <a:rPr lang="en-US" dirty="0" smtClean="0"/>
                        <a:t>1190</a:t>
                      </a:r>
                      <a:endParaRPr lang="en-US" dirty="0"/>
                    </a:p>
                  </a:txBody>
                  <a:tcPr>
                    <a:solidFill>
                      <a:schemeClr val="tx2">
                        <a:lumMod val="20000"/>
                        <a:lumOff val="80000"/>
                      </a:schemeClr>
                    </a:solidFill>
                  </a:tcPr>
                </a:tc>
                <a:tc>
                  <a:txBody>
                    <a:bodyPr/>
                    <a:lstStyle/>
                    <a:p>
                      <a:r>
                        <a:rPr lang="en-US" dirty="0" smtClean="0"/>
                        <a:t>40</a:t>
                      </a:r>
                      <a:endParaRPr lang="en-US" dirty="0"/>
                    </a:p>
                  </a:txBody>
                  <a:tcPr>
                    <a:solidFill>
                      <a:schemeClr val="tx2">
                        <a:lumMod val="20000"/>
                        <a:lumOff val="80000"/>
                      </a:schemeClr>
                    </a:solidFill>
                  </a:tcPr>
                </a:tc>
                <a:tc>
                  <a:txBody>
                    <a:bodyPr/>
                    <a:lstStyle/>
                    <a:p>
                      <a:r>
                        <a:rPr lang="en-US" dirty="0" smtClean="0"/>
                        <a:t>125</a:t>
                      </a:r>
                      <a:endParaRPr lang="en-US" dirty="0"/>
                    </a:p>
                  </a:txBody>
                  <a:tcPr>
                    <a:solidFill>
                      <a:schemeClr val="tx2">
                        <a:lumMod val="20000"/>
                        <a:lumOff val="80000"/>
                      </a:schemeClr>
                    </a:solidFill>
                  </a:tcPr>
                </a:tc>
                <a:tc>
                  <a:txBody>
                    <a:bodyPr/>
                    <a:lstStyle/>
                    <a:p>
                      <a:r>
                        <a:rPr lang="en-US" dirty="0" smtClean="0"/>
                        <a:t>250</a:t>
                      </a:r>
                      <a:endParaRPr lang="en-US" dirty="0"/>
                    </a:p>
                  </a:txBody>
                  <a:tcPr>
                    <a:solidFill>
                      <a:schemeClr val="tx2">
                        <a:lumMod val="20000"/>
                        <a:lumOff val="80000"/>
                      </a:schemeClr>
                    </a:solidFill>
                  </a:tcPr>
                </a:tc>
              </a:tr>
              <a:tr h="626785">
                <a:tc gridSpan="2">
                  <a:txBody>
                    <a:bodyPr/>
                    <a:lstStyle/>
                    <a:p>
                      <a:r>
                        <a:rPr lang="en-US" dirty="0" err="1" smtClean="0"/>
                        <a:t>Decabromine</a:t>
                      </a:r>
                      <a:r>
                        <a:rPr lang="en-US" dirty="0" smtClean="0"/>
                        <a:t> for plastic?</a:t>
                      </a:r>
                      <a:endParaRPr lang="en-US" dirty="0"/>
                    </a:p>
                  </a:txBody>
                  <a:tcPr>
                    <a:solidFill>
                      <a:srgbClr val="D0D6E2"/>
                    </a:solidFill>
                  </a:tcPr>
                </a:tc>
                <a:tc hMerge="1">
                  <a:txBody>
                    <a:bodyPr/>
                    <a:lstStyle/>
                    <a:p>
                      <a:endParaRPr lang="en-US"/>
                    </a:p>
                  </a:txBody>
                  <a:tcPr/>
                </a:tc>
                <a:tc>
                  <a:txBody>
                    <a:bodyPr/>
                    <a:lstStyle/>
                    <a:p>
                      <a:endParaRPr lang="en-US" dirty="0"/>
                    </a:p>
                  </a:txBody>
                  <a:tcPr>
                    <a:solidFill>
                      <a:schemeClr val="tx1">
                        <a:lumMod val="65000"/>
                        <a:lumOff val="35000"/>
                      </a:schemeClr>
                    </a:solidFill>
                  </a:tcPr>
                </a:tc>
                <a:tc>
                  <a:txBody>
                    <a:bodyPr/>
                    <a:lstStyle/>
                    <a:p>
                      <a:r>
                        <a:rPr lang="en-US" dirty="0" smtClean="0"/>
                        <a:t>n/d</a:t>
                      </a:r>
                      <a:endParaRPr lang="en-US" dirty="0"/>
                    </a:p>
                  </a:txBody>
                  <a:tcPr>
                    <a:solidFill>
                      <a:srgbClr val="D0D6E2"/>
                    </a:solidFill>
                  </a:tcPr>
                </a:tc>
                <a:tc>
                  <a:txBody>
                    <a:bodyPr/>
                    <a:lstStyle/>
                    <a:p>
                      <a:endParaRPr lang="en-US" dirty="0"/>
                    </a:p>
                  </a:txBody>
                  <a:tcPr>
                    <a:solidFill>
                      <a:schemeClr val="tx1">
                        <a:lumMod val="65000"/>
                        <a:lumOff val="35000"/>
                      </a:schemeClr>
                    </a:solidFill>
                  </a:tcPr>
                </a:tc>
                <a:tc>
                  <a:txBody>
                    <a:bodyPr/>
                    <a:lstStyle/>
                    <a:p>
                      <a:r>
                        <a:rPr lang="en-US" dirty="0" smtClean="0"/>
                        <a:t>no</a:t>
                      </a:r>
                      <a:endParaRPr lang="en-US" dirty="0"/>
                    </a:p>
                  </a:txBody>
                  <a:tcPr>
                    <a:solidFill>
                      <a:srgbClr val="D0D6E2"/>
                    </a:solidFill>
                  </a:tcPr>
                </a:tc>
                <a:tc>
                  <a:txBody>
                    <a:bodyPr/>
                    <a:lstStyle/>
                    <a:p>
                      <a:endParaRPr lang="en-US" dirty="0"/>
                    </a:p>
                  </a:txBody>
                  <a:tcPr>
                    <a:solidFill>
                      <a:schemeClr val="tx1">
                        <a:lumMod val="65000"/>
                        <a:lumOff val="35000"/>
                      </a:schemeClr>
                    </a:solidFill>
                  </a:tcPr>
                </a:tc>
                <a:tc>
                  <a:txBody>
                    <a:bodyPr/>
                    <a:lstStyle/>
                    <a:p>
                      <a:r>
                        <a:rPr lang="en-US" dirty="0" smtClean="0"/>
                        <a:t>with and without</a:t>
                      </a:r>
                      <a:endParaRPr lang="en-US" dirty="0"/>
                    </a:p>
                  </a:txBody>
                  <a:tcPr>
                    <a:solidFill>
                      <a:srgbClr val="D0D6E2"/>
                    </a:solidFill>
                  </a:tcPr>
                </a:tc>
              </a:tr>
              <a:tr h="840461">
                <a:tc gridSpan="2">
                  <a:txBody>
                    <a:bodyPr/>
                    <a:lstStyle/>
                    <a:p>
                      <a:r>
                        <a:rPr lang="en-US" dirty="0" smtClean="0"/>
                        <a:t>Pallet</a:t>
                      </a:r>
                      <a:r>
                        <a:rPr lang="en-US" baseline="0" dirty="0" smtClean="0"/>
                        <a:t> weight</a:t>
                      </a:r>
                      <a:endParaRPr lang="en-US" dirty="0"/>
                    </a:p>
                  </a:txBody>
                  <a:tcPr>
                    <a:solidFill>
                      <a:srgbClr val="E8ECF4"/>
                    </a:solidFill>
                  </a:tcPr>
                </a:tc>
                <a:tc hMerge="1">
                  <a:txBody>
                    <a:bodyPr/>
                    <a:lstStyle/>
                    <a:p>
                      <a:endParaRPr lang="en-US"/>
                    </a:p>
                  </a:txBody>
                  <a:tcPr/>
                </a:tc>
                <a:tc>
                  <a:txBody>
                    <a:bodyPr/>
                    <a:lstStyle/>
                    <a:p>
                      <a:r>
                        <a:rPr lang="en-US" dirty="0" smtClean="0"/>
                        <a:t>65 lbs</a:t>
                      </a:r>
                      <a:endParaRPr lang="en-US" dirty="0"/>
                    </a:p>
                  </a:txBody>
                  <a:tcPr>
                    <a:solidFill>
                      <a:srgbClr val="E8ECF4"/>
                    </a:solidFill>
                  </a:tcPr>
                </a:tc>
                <a:tc>
                  <a:txBody>
                    <a:bodyPr/>
                    <a:lstStyle/>
                    <a:p>
                      <a:r>
                        <a:rPr lang="en-US" dirty="0" smtClean="0"/>
                        <a:t>n/d</a:t>
                      </a:r>
                      <a:endParaRPr lang="en-US" dirty="0"/>
                    </a:p>
                  </a:txBody>
                  <a:tcPr>
                    <a:solidFill>
                      <a:srgbClr val="E8ECF4"/>
                    </a:solidFill>
                  </a:tcPr>
                </a:tc>
                <a:tc>
                  <a:txBody>
                    <a:bodyPr/>
                    <a:lstStyle/>
                    <a:p>
                      <a:r>
                        <a:rPr lang="en-US" dirty="0" smtClean="0"/>
                        <a:t>70 lbs</a:t>
                      </a:r>
                      <a:endParaRPr lang="en-US" dirty="0"/>
                    </a:p>
                  </a:txBody>
                  <a:tcPr>
                    <a:solidFill>
                      <a:srgbClr val="E8ECF4"/>
                    </a:solidFill>
                  </a:tcPr>
                </a:tc>
                <a:tc>
                  <a:txBody>
                    <a:bodyPr/>
                    <a:lstStyle/>
                    <a:p>
                      <a:r>
                        <a:rPr lang="en-US" dirty="0" smtClean="0"/>
                        <a:t>47.5 lbs</a:t>
                      </a:r>
                      <a:endParaRPr lang="en-US" dirty="0"/>
                    </a:p>
                  </a:txBody>
                  <a:tcPr>
                    <a:solidFill>
                      <a:srgbClr val="E8ECF4"/>
                    </a:solidFill>
                  </a:tcPr>
                </a:tc>
                <a:tc>
                  <a:txBody>
                    <a:bodyPr/>
                    <a:lstStyle/>
                    <a:p>
                      <a:r>
                        <a:rPr lang="en-US" dirty="0" smtClean="0"/>
                        <a:t>45 lbs</a:t>
                      </a:r>
                      <a:endParaRPr lang="en-US" dirty="0"/>
                    </a:p>
                  </a:txBody>
                  <a:tcPr>
                    <a:solidFill>
                      <a:srgbClr val="E8ECF4"/>
                    </a:solidFill>
                  </a:tcPr>
                </a:tc>
                <a:tc>
                  <a:txBody>
                    <a:bodyPr/>
                    <a:lstStyle/>
                    <a:p>
                      <a:r>
                        <a:rPr lang="en-US" dirty="0" smtClean="0"/>
                        <a:t>50 lbs</a:t>
                      </a:r>
                      <a:endParaRPr lang="en-US" dirty="0"/>
                    </a:p>
                  </a:txBody>
                  <a:tcPr>
                    <a:solidFill>
                      <a:srgbClr val="E8ECF4"/>
                    </a:solidFill>
                  </a:tcPr>
                </a:tc>
              </a:tr>
            </a:tbl>
          </a:graphicData>
        </a:graphic>
      </p:graphicFrame>
      <p:pic>
        <p:nvPicPr>
          <p:cNvPr id="5"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6" name="TextBox 7"/>
          <p:cNvSpPr txBox="1">
            <a:spLocks noChangeArrowheads="1"/>
          </p:cNvSpPr>
          <p:nvPr/>
        </p:nvSpPr>
        <p:spPr bwMode="auto">
          <a:xfrm>
            <a:off x="2819400" y="6581775"/>
            <a:ext cx="3756025" cy="276225"/>
          </a:xfrm>
          <a:prstGeom prst="rect">
            <a:avLst/>
          </a:prstGeom>
          <a:noFill/>
          <a:ln w="9525">
            <a:noFill/>
            <a:miter lim="800000"/>
            <a:headEnd/>
            <a:tailEnd/>
          </a:ln>
        </p:spPr>
        <p:txBody>
          <a:bodyPr wrap="none">
            <a:spAutoFit/>
          </a:bodyPr>
          <a:lstStyle/>
          <a:p>
            <a:r>
              <a:rPr lang="en-US" sz="1200" dirty="0">
                <a:solidFill>
                  <a:srgbClr val="BFBFBF"/>
                </a:solidFill>
                <a:latin typeface="Calibri" pitchFamily="34" charset="0"/>
              </a:rPr>
              <a:t>Life Cycle Analysis of pallet types and treatment methods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531"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graphicFrame>
        <p:nvGraphicFramePr>
          <p:cNvPr id="14" name="Table 13"/>
          <p:cNvGraphicFramePr>
            <a:graphicFrameLocks noGrp="1"/>
          </p:cNvGraphicFramePr>
          <p:nvPr>
            <p:extLst>
              <p:ext uri="{D42A27DB-BD31-4B8C-83A1-F6EECF244321}">
                <p14:modId xmlns:p14="http://schemas.microsoft.com/office/powerpoint/2010/main" xmlns="" val="2816039469"/>
              </p:ext>
            </p:extLst>
          </p:nvPr>
        </p:nvGraphicFramePr>
        <p:xfrm>
          <a:off x="4876800" y="2209800"/>
          <a:ext cx="4191000" cy="3099309"/>
        </p:xfrm>
        <a:graphic>
          <a:graphicData uri="http://schemas.openxmlformats.org/drawingml/2006/table">
            <a:tbl>
              <a:tblPr/>
              <a:tblGrid>
                <a:gridCol w="1136650"/>
                <a:gridCol w="768350"/>
                <a:gridCol w="838200"/>
                <a:gridCol w="609600"/>
                <a:gridCol w="838200"/>
              </a:tblGrid>
              <a:tr h="334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latin typeface="Calibri" pitchFamily="34" charset="0"/>
                        </a:rPr>
                        <a:t> </a:t>
                      </a:r>
                      <a:endParaRPr kumimoji="0" lang="en-US" sz="1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Wood Pallets</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Plastic Pallets</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latin typeface="Calibri" pitchFamily="34" charset="0"/>
                        </a:rPr>
                        <a:t> </a:t>
                      </a:r>
                      <a:endParaRPr kumimoji="0" lang="en-US" sz="10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Heat Treatment</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Me-Br Fumigation</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RF Heating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a:t>
                      </a:r>
                      <a:r>
                        <a:rPr kumimoji="0" lang="en-US" sz="1200" b="1"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est</a:t>
                      </a: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No Treatment</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390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Production</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7.86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7.86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7.86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53.6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Transportation (per trip)</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0.6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0.6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0.6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1.1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Phytosanitary Treatment</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2.2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5.46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0.6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End of Life</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cs typeface="Times New Roman" pitchFamily="18" charset="0"/>
                        </a:rPr>
                        <a:t>2.03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2.03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2.03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5.76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Total</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cs typeface="Times New Roman" pitchFamily="18" charset="0"/>
                        </a:rPr>
                        <a:t>12.69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15.95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11.09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chemeClr val="tx2"/>
                          </a:solidFill>
                          <a:effectLst/>
                          <a:latin typeface="Calibri" pitchFamily="34" charset="0"/>
                          <a:ea typeface="Calibri" pitchFamily="34" charset="0"/>
                          <a:cs typeface="Times New Roman" pitchFamily="18" charset="0"/>
                        </a:rPr>
                        <a:t>60.46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Chart 14"/>
          <p:cNvGraphicFramePr/>
          <p:nvPr/>
        </p:nvGraphicFramePr>
        <p:xfrm>
          <a:off x="90560" y="1676400"/>
          <a:ext cx="471004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txBox="1">
            <a:spLocks/>
          </p:cNvSpPr>
          <p:nvPr/>
        </p:nvSpPr>
        <p:spPr bwMode="auto">
          <a:xfrm>
            <a:off x="428624" y="228600"/>
            <a:ext cx="8562975"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US" sz="4000" smtClean="0">
                <a:solidFill>
                  <a:schemeClr val="tx2"/>
                </a:solidFill>
              </a:rPr>
              <a:t>LCA Comparison of Wood and Plastic Pallets</a:t>
            </a:r>
            <a:endParaRPr lang="en-US" sz="4000" dirty="0" smtClean="0">
              <a:solidFill>
                <a:schemeClr val="tx2"/>
              </a:solidFill>
            </a:endParaRPr>
          </a:p>
        </p:txBody>
      </p:sp>
      <p:sp>
        <p:nvSpPr>
          <p:cNvPr id="16" name="Title 1"/>
          <p:cNvSpPr txBox="1">
            <a:spLocks/>
          </p:cNvSpPr>
          <p:nvPr/>
        </p:nvSpPr>
        <p:spPr bwMode="auto">
          <a:xfrm>
            <a:off x="4725192" y="1447800"/>
            <a:ext cx="4433889"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000" dirty="0" smtClean="0">
                <a:solidFill>
                  <a:schemeClr val="tx2"/>
                </a:solidFill>
              </a:rPr>
              <a:t>Global Warming Impacts (Kg CO</a:t>
            </a:r>
            <a:r>
              <a:rPr lang="en-US" sz="2000" baseline="-25000" dirty="0" smtClean="0">
                <a:solidFill>
                  <a:schemeClr val="tx2"/>
                </a:solidFill>
              </a:rPr>
              <a:t>2</a:t>
            </a:r>
            <a:r>
              <a:rPr lang="en-US" sz="2000" dirty="0" smtClean="0">
                <a:solidFill>
                  <a:schemeClr val="tx2"/>
                </a:solidFill>
              </a:rPr>
              <a:t> eq.)</a:t>
            </a:r>
          </a:p>
        </p:txBody>
      </p:sp>
    </p:spTree>
    <p:extLst>
      <p:ext uri="{BB962C8B-B14F-4D97-AF65-F5344CB8AC3E}">
        <p14:creationId xmlns:p14="http://schemas.microsoft.com/office/powerpoint/2010/main" xmlns="" val="1608576930"/>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291"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graphicFrame>
        <p:nvGraphicFramePr>
          <p:cNvPr id="14" name="Table 13"/>
          <p:cNvGraphicFramePr>
            <a:graphicFrameLocks noGrp="1"/>
          </p:cNvGraphicFramePr>
          <p:nvPr/>
        </p:nvGraphicFramePr>
        <p:xfrm>
          <a:off x="4876800" y="2209800"/>
          <a:ext cx="4191000" cy="3083498"/>
        </p:xfrm>
        <a:graphic>
          <a:graphicData uri="http://schemas.openxmlformats.org/drawingml/2006/table">
            <a:tbl>
              <a:tblPr/>
              <a:tblGrid>
                <a:gridCol w="1136650"/>
                <a:gridCol w="768350"/>
                <a:gridCol w="838200"/>
                <a:gridCol w="609600"/>
                <a:gridCol w="838200"/>
              </a:tblGrid>
              <a:tr h="334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latin typeface="Calibri" pitchFamily="34" charset="0"/>
                        </a:rPr>
                        <a:t> </a:t>
                      </a:r>
                      <a:endParaRPr kumimoji="0" lang="en-US" sz="1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Wood Pallets</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Plastic Pallets</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latin typeface="Calibri" pitchFamily="34" charset="0"/>
                        </a:rPr>
                        <a:t> </a:t>
                      </a:r>
                      <a:endParaRPr kumimoji="0" lang="en-US" sz="10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Heat Treatment</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Me-Br Fumigation</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RF Heating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a:t>
                      </a:r>
                      <a:r>
                        <a:rPr kumimoji="0" lang="en-US" sz="1200" b="1"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est</a:t>
                      </a: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Calibri" pitchFamily="34" charset="0"/>
                        </a:rPr>
                        <a:t>No Treatment</a:t>
                      </a:r>
                      <a:endParaRPr kumimoji="0" lang="en-US" sz="12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390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Production</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52.69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52.69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52.69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49.95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7F7F7F"/>
                          </a:solidFill>
                          <a:effectLst/>
                          <a:latin typeface="Calibri" pitchFamily="34" charset="0"/>
                        </a:rPr>
                        <a:t>Transportation </a:t>
                      </a:r>
                      <a:endParaRPr kumimoji="0" lang="en-US" sz="1200" b="1" i="0" u="none" strike="noStrike" cap="none" normalizeH="0" baseline="0" dirty="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37.2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37.2</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37.2</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72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Phytosanitary Treatment</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14.66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36.86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4.66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7F7F7F"/>
                          </a:solidFill>
                          <a:effectLst/>
                          <a:latin typeface="Calibri" pitchFamily="34" charset="0"/>
                        </a:rPr>
                        <a:t>End of Life</a:t>
                      </a:r>
                      <a:endParaRPr kumimoji="0" lang="en-US" sz="1200" b="1" i="0" u="none" strike="noStrike" cap="none" normalizeH="0" baseline="0" smtClean="0">
                        <a:ln>
                          <a:noFill/>
                        </a:ln>
                        <a:solidFill>
                          <a:srgbClr val="7F7F7F"/>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cs typeface="Times New Roman" pitchFamily="18" charset="0"/>
                        </a:rPr>
                        <a:t>13.53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13.53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rgbClr val="7F7F7F"/>
                          </a:solidFill>
                          <a:effectLst/>
                          <a:latin typeface="Calibri" pitchFamily="34" charset="0"/>
                          <a:ea typeface="Calibri" pitchFamily="34" charset="0"/>
                          <a:cs typeface="Times New Roman" pitchFamily="18" charset="0"/>
                        </a:rPr>
                        <a:t>13.53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7F7F7F"/>
                          </a:solidFill>
                          <a:effectLst/>
                          <a:latin typeface="Calibri" pitchFamily="34" charset="0"/>
                          <a:ea typeface="Calibri" pitchFamily="34" charset="0"/>
                          <a:cs typeface="Times New Roman" pitchFamily="18" charset="0"/>
                        </a:rPr>
                        <a:t>5.76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Calibri" pitchFamily="34" charset="0"/>
                        </a:rPr>
                        <a:t>Total</a:t>
                      </a:r>
                      <a:endPar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29032" marR="2903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cs typeface="Times New Roman" pitchFamily="18" charset="0"/>
                        </a:rPr>
                        <a:t>118.08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140.28</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108.08</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127.71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Title 1"/>
          <p:cNvSpPr txBox="1">
            <a:spLocks/>
          </p:cNvSpPr>
          <p:nvPr/>
        </p:nvSpPr>
        <p:spPr bwMode="auto">
          <a:xfrm>
            <a:off x="428625" y="228600"/>
            <a:ext cx="8562975" cy="685800"/>
          </a:xfrm>
          <a:prstGeom prst="rect">
            <a:avLst/>
          </a:prstGeom>
          <a:noFill/>
          <a:ln w="9525">
            <a:noFill/>
            <a:miter lim="800000"/>
            <a:headEnd/>
            <a:tailEnd/>
          </a:ln>
        </p:spPr>
        <p:txBody>
          <a:bodyPr anchor="ctr">
            <a:normAutofit fontScale="9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US" sz="4000" smtClean="0">
                <a:solidFill>
                  <a:schemeClr val="tx2"/>
                </a:solidFill>
              </a:rPr>
              <a:t>LCA Comparison of Wood and Plastic Pallets</a:t>
            </a:r>
            <a:endParaRPr lang="en-US" sz="4000" dirty="0" smtClean="0">
              <a:solidFill>
                <a:schemeClr val="tx2"/>
              </a:solidFill>
            </a:endParaRPr>
          </a:p>
        </p:txBody>
      </p:sp>
      <p:sp>
        <p:nvSpPr>
          <p:cNvPr id="12342" name="Title 1"/>
          <p:cNvSpPr txBox="1">
            <a:spLocks/>
          </p:cNvSpPr>
          <p:nvPr/>
        </p:nvSpPr>
        <p:spPr bwMode="auto">
          <a:xfrm>
            <a:off x="4724400" y="1219200"/>
            <a:ext cx="4433888" cy="685800"/>
          </a:xfrm>
          <a:prstGeom prst="rect">
            <a:avLst/>
          </a:prstGeom>
          <a:noFill/>
          <a:ln w="9525">
            <a:noFill/>
            <a:miter lim="800000"/>
            <a:headEnd/>
            <a:tailEnd/>
          </a:ln>
        </p:spPr>
        <p:txBody>
          <a:bodyPr anchor="ctr"/>
          <a:lstStyle/>
          <a:p>
            <a:pPr algn="ctr"/>
            <a:r>
              <a:rPr lang="en-US" sz="2000" dirty="0">
                <a:solidFill>
                  <a:schemeClr val="tx2"/>
                </a:solidFill>
                <a:latin typeface="Calibri" pitchFamily="34" charset="0"/>
              </a:rPr>
              <a:t>Global Warming Impacts </a:t>
            </a:r>
            <a:r>
              <a:rPr lang="en-US" sz="2000" dirty="0" smtClean="0">
                <a:solidFill>
                  <a:schemeClr val="tx2"/>
                </a:solidFill>
                <a:latin typeface="Calibri" pitchFamily="34" charset="0"/>
              </a:rPr>
              <a:t>(Ton </a:t>
            </a:r>
            <a:r>
              <a:rPr lang="en-US" sz="2000" dirty="0">
                <a:solidFill>
                  <a:schemeClr val="tx2"/>
                </a:solidFill>
                <a:latin typeface="Calibri" pitchFamily="34" charset="0"/>
              </a:rPr>
              <a:t>CO</a:t>
            </a:r>
            <a:r>
              <a:rPr lang="en-US" sz="2000" baseline="-25000" dirty="0">
                <a:solidFill>
                  <a:schemeClr val="tx2"/>
                </a:solidFill>
                <a:latin typeface="Calibri" pitchFamily="34" charset="0"/>
              </a:rPr>
              <a:t>2</a:t>
            </a:r>
            <a:r>
              <a:rPr lang="en-US" sz="2000" dirty="0">
                <a:solidFill>
                  <a:schemeClr val="tx2"/>
                </a:solidFill>
                <a:latin typeface="Calibri" pitchFamily="34" charset="0"/>
              </a:rPr>
              <a:t> eq</a:t>
            </a:r>
            <a:r>
              <a:rPr lang="en-US" sz="2000" dirty="0" smtClean="0">
                <a:solidFill>
                  <a:schemeClr val="tx2"/>
                </a:solidFill>
                <a:latin typeface="Calibri" pitchFamily="34" charset="0"/>
              </a:rPr>
              <a:t>.)</a:t>
            </a:r>
          </a:p>
          <a:p>
            <a:pPr algn="ctr"/>
            <a:endParaRPr lang="en-US" sz="2000" dirty="0" smtClean="0">
              <a:solidFill>
                <a:schemeClr val="tx2"/>
              </a:solidFill>
              <a:latin typeface="Calibri" pitchFamily="34" charset="0"/>
            </a:endParaRPr>
          </a:p>
          <a:p>
            <a:pPr algn="ctr"/>
            <a:r>
              <a:rPr lang="en-US" sz="2800" dirty="0" smtClean="0">
                <a:solidFill>
                  <a:schemeClr val="tx2"/>
                </a:solidFill>
                <a:latin typeface="Calibri" pitchFamily="34" charset="0"/>
              </a:rPr>
              <a:t>100,000 Trips</a:t>
            </a:r>
            <a:endParaRPr lang="en-US" sz="2800" dirty="0">
              <a:solidFill>
                <a:schemeClr val="tx2"/>
              </a:solidFill>
              <a:latin typeface="Calibri" pitchFamily="34" charset="0"/>
            </a:endParaRPr>
          </a:p>
        </p:txBody>
      </p:sp>
      <p:pic>
        <p:nvPicPr>
          <p:cNvPr id="8"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10" name="TextBox 7"/>
          <p:cNvSpPr txBox="1">
            <a:spLocks noChangeArrowheads="1"/>
          </p:cNvSpPr>
          <p:nvPr/>
        </p:nvSpPr>
        <p:spPr bwMode="auto">
          <a:xfrm>
            <a:off x="2819400" y="6581775"/>
            <a:ext cx="3756025" cy="276225"/>
          </a:xfrm>
          <a:prstGeom prst="rect">
            <a:avLst/>
          </a:prstGeom>
          <a:noFill/>
          <a:ln w="9525">
            <a:noFill/>
            <a:miter lim="800000"/>
            <a:headEnd/>
            <a:tailEnd/>
          </a:ln>
        </p:spPr>
        <p:txBody>
          <a:bodyPr wrap="none">
            <a:spAutoFit/>
          </a:bodyPr>
          <a:lstStyle/>
          <a:p>
            <a:r>
              <a:rPr lang="en-US" sz="1200" dirty="0">
                <a:solidFill>
                  <a:srgbClr val="BFBFBF"/>
                </a:solidFill>
                <a:latin typeface="Calibri" pitchFamily="34" charset="0"/>
              </a:rPr>
              <a:t>Life Cycle Analysis of pallet types and treatment methods</a:t>
            </a:r>
          </a:p>
        </p:txBody>
      </p:sp>
      <p:pic>
        <p:nvPicPr>
          <p:cNvPr id="11" name="Picture 10"/>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4801" y="1295400"/>
            <a:ext cx="4495799" cy="5029200"/>
          </a:xfrm>
          <a:prstGeom prst="rect">
            <a:avLst/>
          </a:prstGeom>
          <a:noFill/>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solidFill>
                  <a:srgbClr val="FFFFFF" mc:Ignorable=""/>
                </a:solidFill>
              </a14:hiddenFill>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229600" cy="685800"/>
          </a:xfrm>
        </p:spPr>
        <p:txBody>
          <a:bodyPr rtlCol="0">
            <a:normAutofit fontScale="90000"/>
          </a:bodyPr>
          <a:lstStyle/>
          <a:p>
            <a:pPr algn="l" fontAlgn="auto">
              <a:spcAft>
                <a:spcPts val="0"/>
              </a:spcAft>
              <a:defRPr/>
            </a:pPr>
            <a:r>
              <a:rPr lang="en-US" sz="4000" dirty="0" smtClean="0">
                <a:solidFill>
                  <a:schemeClr val="tx2"/>
                </a:solidFill>
              </a:rPr>
              <a:t>LCA of Treatment Methods</a:t>
            </a:r>
          </a:p>
        </p:txBody>
      </p:sp>
      <p:pic>
        <p:nvPicPr>
          <p:cNvPr id="20483"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15" name="Content Placeholder 2"/>
          <p:cNvSpPr txBox="1">
            <a:spLocks/>
          </p:cNvSpPr>
          <p:nvPr/>
        </p:nvSpPr>
        <p:spPr>
          <a:xfrm>
            <a:off x="533400" y="990600"/>
            <a:ext cx="81534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lgn="just" fontAlgn="auto">
              <a:spcAft>
                <a:spcPts val="115"/>
              </a:spcAft>
              <a:defRPr/>
            </a:pPr>
            <a:r>
              <a:rPr lang="en-US" sz="2200" dirty="0" smtClean="0">
                <a:solidFill>
                  <a:schemeClr val="tx2"/>
                </a:solidFill>
              </a:rPr>
              <a:t>Comparing Heat Treatment, Me Br Fumigation and RF Heating</a:t>
            </a:r>
          </a:p>
          <a:p>
            <a:pPr marL="231775" indent="-231775" algn="just" fontAlgn="auto">
              <a:spcAft>
                <a:spcPts val="115"/>
              </a:spcAft>
              <a:defRPr/>
            </a:pPr>
            <a:endParaRPr lang="en-US" sz="600" dirty="0" smtClean="0">
              <a:solidFill>
                <a:schemeClr val="tx2"/>
              </a:solidFill>
            </a:endParaRPr>
          </a:p>
          <a:p>
            <a:pPr marL="457200" lvl="1" indent="-220663" algn="just" fontAlgn="auto">
              <a:spcAft>
                <a:spcPts val="115"/>
              </a:spcAft>
              <a:buFont typeface="Arial" pitchFamily="34" charset="0"/>
              <a:buChar char="•"/>
              <a:defRPr/>
            </a:pPr>
            <a:r>
              <a:rPr lang="en-US" sz="1800" dirty="0" smtClean="0">
                <a:solidFill>
                  <a:schemeClr val="tx1">
                    <a:lumMod val="50000"/>
                    <a:lumOff val="50000"/>
                  </a:schemeClr>
                </a:solidFill>
              </a:rPr>
              <a:t>Basis: Carbon footprint generated during the treatment of 1 pallet</a:t>
            </a:r>
          </a:p>
          <a:p>
            <a:pPr marL="457200" lvl="1" indent="-220663" algn="just" fontAlgn="auto">
              <a:spcAft>
                <a:spcPts val="115"/>
              </a:spcAft>
              <a:buFont typeface="Arial" pitchFamily="34" charset="0"/>
              <a:buChar char="•"/>
              <a:defRPr/>
            </a:pPr>
            <a:r>
              <a:rPr lang="en-US" sz="1800" dirty="0" smtClean="0">
                <a:solidFill>
                  <a:schemeClr val="tx1">
                    <a:lumMod val="50000"/>
                    <a:lumOff val="50000"/>
                  </a:schemeClr>
                </a:solidFill>
              </a:rPr>
              <a:t>Me Br fumigation has a high Ozone Depletion Potential of 0.51</a:t>
            </a:r>
          </a:p>
          <a:p>
            <a:pPr marL="457200" lvl="1" indent="-220663" algn="just" fontAlgn="auto">
              <a:spcAft>
                <a:spcPts val="115"/>
              </a:spcAft>
              <a:buFont typeface="Arial" pitchFamily="34" charset="0"/>
              <a:buChar char="•"/>
              <a:defRPr/>
            </a:pPr>
            <a:r>
              <a:rPr lang="en-US" sz="1800" dirty="0" smtClean="0">
                <a:solidFill>
                  <a:schemeClr val="tx1">
                    <a:lumMod val="50000"/>
                    <a:lumOff val="50000"/>
                  </a:schemeClr>
                </a:solidFill>
              </a:rPr>
              <a:t>RF Heating produces NO harmful emissions – Environmentally clean</a:t>
            </a:r>
          </a:p>
        </p:txBody>
      </p:sp>
      <p:pic>
        <p:nvPicPr>
          <p:cNvPr id="20489" name="Picture 3"/>
          <p:cNvPicPr>
            <a:picLocks noChangeAspect="1" noChangeArrowheads="1"/>
          </p:cNvPicPr>
          <p:nvPr/>
        </p:nvPicPr>
        <p:blipFill>
          <a:blip r:embed="rId4" cstate="print"/>
          <a:srcRect l="3061" t="23828" r="2672" b="14931"/>
          <a:stretch>
            <a:fillRect/>
          </a:stretch>
        </p:blipFill>
        <p:spPr bwMode="auto">
          <a:xfrm>
            <a:off x="330200" y="2667000"/>
            <a:ext cx="8559800" cy="3505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921414108"/>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fade">
                                      <p:cBhvr>
                                        <p:cTn id="11" dur="500"/>
                                        <p:tgtEl>
                                          <p:spTgt spid="15">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fade">
                                      <p:cBhvr>
                                        <p:cTn id="14" dur="500"/>
                                        <p:tgtEl>
                                          <p:spTgt spid="15">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2"/>
                </a:solidFill>
              </a:rPr>
              <a:t>Impact by Process Component</a:t>
            </a:r>
            <a:endParaRPr lang="en-US" dirty="0">
              <a:solidFill>
                <a:schemeClr val="tx2"/>
              </a:solidFill>
            </a:endParaRPr>
          </a:p>
        </p:txBody>
      </p:sp>
      <p:pic>
        <p:nvPicPr>
          <p:cNvPr id="4" name=" 0"/>
          <p:cNvPicPr>
            <a:picLocks noGrp="1"/>
          </p:cNvPicPr>
          <p:nvPr>
            <p:ph idx="1"/>
          </p:nvPr>
        </p:nvPicPr>
        <p:blipFill rotWithShape="1">
          <a:blip r:embed="rId3" cstate="print"/>
          <a:srcRect l="2884" t="23589" r="2405" b="15128"/>
          <a:stretch/>
        </p:blipFill>
        <p:spPr bwMode="auto">
          <a:xfrm>
            <a:off x="304800" y="914400"/>
            <a:ext cx="8610600" cy="5029200"/>
          </a:xfrm>
          <a:prstGeom prst="rect">
            <a:avLst/>
          </a:prstGeom>
          <a:ln>
            <a:solidFill>
              <a:sysClr val="windowText" lastClr="000000"/>
            </a:solid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229600" cy="685800"/>
          </a:xfrm>
        </p:spPr>
        <p:txBody>
          <a:bodyPr rtlCol="0">
            <a:normAutofit fontScale="90000"/>
          </a:bodyPr>
          <a:lstStyle/>
          <a:p>
            <a:pPr algn="l" fontAlgn="auto">
              <a:spcAft>
                <a:spcPts val="0"/>
              </a:spcAft>
              <a:defRPr/>
            </a:pPr>
            <a:r>
              <a:rPr lang="en-US" sz="4000" dirty="0" smtClean="0">
                <a:solidFill>
                  <a:schemeClr val="tx2"/>
                </a:solidFill>
              </a:rPr>
              <a:t>Problem Description and Motivation</a:t>
            </a:r>
          </a:p>
        </p:txBody>
      </p:sp>
      <p:sp>
        <p:nvSpPr>
          <p:cNvPr id="6" name="Content Placeholder 2"/>
          <p:cNvSpPr>
            <a:spLocks noGrp="1"/>
          </p:cNvSpPr>
          <p:nvPr>
            <p:ph idx="1"/>
          </p:nvPr>
        </p:nvSpPr>
        <p:spPr>
          <a:xfrm>
            <a:off x="609600" y="1417638"/>
            <a:ext cx="8077200" cy="4525962"/>
          </a:xfrm>
        </p:spPr>
        <p:txBody>
          <a:bodyPr>
            <a:noAutofit/>
          </a:bodyPr>
          <a:lstStyle/>
          <a:p>
            <a:pPr algn="just"/>
            <a:endParaRPr lang="en-US" sz="700" dirty="0" smtClean="0">
              <a:solidFill>
                <a:srgbClr val="7F7F7F"/>
              </a:solidFill>
            </a:endParaRPr>
          </a:p>
          <a:p>
            <a:pPr algn="just"/>
            <a:endParaRPr lang="en-US" sz="700" dirty="0" smtClean="0">
              <a:solidFill>
                <a:srgbClr val="7F7F7F"/>
              </a:solidFill>
            </a:endParaRPr>
          </a:p>
          <a:p>
            <a:pPr algn="just"/>
            <a:endParaRPr lang="en-US" sz="1000" dirty="0" smtClean="0">
              <a:solidFill>
                <a:srgbClr val="7F7F7F"/>
              </a:solidFill>
            </a:endParaRPr>
          </a:p>
          <a:p>
            <a:pPr algn="just"/>
            <a:endParaRPr lang="en-US" sz="1000" dirty="0" smtClean="0">
              <a:solidFill>
                <a:srgbClr val="7F7F7F"/>
              </a:solidFill>
            </a:endParaRPr>
          </a:p>
          <a:p>
            <a:pPr algn="just"/>
            <a:r>
              <a:rPr lang="en-US" sz="2100" dirty="0" smtClean="0">
                <a:solidFill>
                  <a:srgbClr val="7F7F7F"/>
                </a:solidFill>
              </a:rPr>
              <a:t>Phase out of Methyl Bromide due to high ozone depletion potential </a:t>
            </a:r>
          </a:p>
          <a:p>
            <a:pPr algn="just"/>
            <a:r>
              <a:rPr lang="en-US" sz="2100" dirty="0" smtClean="0">
                <a:solidFill>
                  <a:srgbClr val="7F7F7F"/>
                </a:solidFill>
              </a:rPr>
              <a:t>Conventional heat treatment methods generate high life-cycle environmental impacts and costs</a:t>
            </a:r>
            <a:endParaRPr lang="en-US" sz="1000" dirty="0" smtClean="0">
              <a:solidFill>
                <a:srgbClr val="7F7F7F"/>
              </a:solidFill>
            </a:endParaRPr>
          </a:p>
          <a:p>
            <a:pPr algn="just"/>
            <a:r>
              <a:rPr lang="en-US" sz="2100" dirty="0" smtClean="0">
                <a:solidFill>
                  <a:srgbClr val="7F7F7F"/>
                </a:solidFill>
              </a:rPr>
              <a:t>High capital costs, operating costs during heat treatment of pallets</a:t>
            </a:r>
          </a:p>
          <a:p>
            <a:pPr algn="just"/>
            <a:r>
              <a:rPr lang="en-US" sz="2100" dirty="0" smtClean="0">
                <a:solidFill>
                  <a:srgbClr val="7F7F7F"/>
                </a:solidFill>
              </a:rPr>
              <a:t>Absence of LCA studies that compare ISPM treatment methods</a:t>
            </a:r>
          </a:p>
          <a:p>
            <a:pPr algn="just"/>
            <a:endParaRPr lang="en-US" sz="1000" dirty="0" smtClean="0">
              <a:solidFill>
                <a:srgbClr val="7F7F7F"/>
              </a:solidFill>
            </a:endParaRPr>
          </a:p>
          <a:p>
            <a:pPr algn="just"/>
            <a:endParaRPr lang="en-US" sz="1000" dirty="0" smtClean="0">
              <a:solidFill>
                <a:srgbClr val="7F7F7F"/>
              </a:solidFill>
            </a:endParaRPr>
          </a:p>
        </p:txBody>
      </p:sp>
      <p:pic>
        <p:nvPicPr>
          <p:cNvPr id="15364"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8" name="TextBox 7"/>
          <p:cNvSpPr txBox="1"/>
          <p:nvPr/>
        </p:nvSpPr>
        <p:spPr>
          <a:xfrm>
            <a:off x="2819400" y="6581775"/>
            <a:ext cx="3756025" cy="276225"/>
          </a:xfrm>
          <a:prstGeom prst="rect">
            <a:avLst/>
          </a:prstGeom>
          <a:noFill/>
        </p:spPr>
        <p:txBody>
          <a:bodyPr wrap="none">
            <a:spAutoFit/>
          </a:bodyPr>
          <a:lstStyle/>
          <a:p>
            <a:pPr>
              <a:defRPr/>
            </a:pPr>
            <a:r>
              <a:rPr lang="en-US" sz="1200" dirty="0">
                <a:solidFill>
                  <a:prstClr val="white">
                    <a:lumMod val="75000"/>
                  </a:prstClr>
                </a:solidFill>
              </a:rPr>
              <a:t>Life Cycle Analysis of pallet types and treatment methods</a:t>
            </a:r>
          </a:p>
        </p:txBody>
      </p:sp>
    </p:spTree>
    <p:extLst>
      <p:ext uri="{BB962C8B-B14F-4D97-AF65-F5344CB8AC3E}">
        <p14:creationId xmlns:p14="http://schemas.microsoft.com/office/powerpoint/2010/main" xmlns="" val="277530663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Impact Assessment Results (Impact 2002+)</a:t>
            </a:r>
            <a:endParaRPr lang="en-US" sz="3600" dirty="0"/>
          </a:p>
        </p:txBody>
      </p:sp>
      <p:graphicFrame>
        <p:nvGraphicFramePr>
          <p:cNvPr id="4" name="Content Placeholder 3"/>
          <p:cNvGraphicFramePr>
            <a:graphicFrameLocks noGrp="1"/>
          </p:cNvGraphicFramePr>
          <p:nvPr>
            <p:ph idx="1"/>
          </p:nvPr>
        </p:nvGraphicFramePr>
        <p:xfrm>
          <a:off x="457200" y="1600200"/>
          <a:ext cx="8229600" cy="449072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marL="0" marR="0">
                        <a:spcBef>
                          <a:spcPts val="0"/>
                        </a:spcBef>
                        <a:spcAft>
                          <a:spcPts val="0"/>
                        </a:spcAft>
                      </a:pPr>
                      <a:r>
                        <a:rPr lang="en-US" sz="1000" b="1" dirty="0">
                          <a:latin typeface="Times New Roman"/>
                          <a:ea typeface="Times New Roman"/>
                          <a:cs typeface="Times New Roman"/>
                        </a:rPr>
                        <a:t>Impact Category</a:t>
                      </a:r>
                      <a:endParaRPr lang="en-US" sz="12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b="1">
                          <a:latin typeface="Times New Roman"/>
                          <a:ea typeface="Times New Roman"/>
                          <a:cs typeface="Times New Roman"/>
                        </a:rPr>
                        <a:t>Unit</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b="1">
                          <a:latin typeface="Times New Roman"/>
                          <a:ea typeface="Times New Roman"/>
                          <a:cs typeface="Times New Roman"/>
                        </a:rPr>
                        <a:t>HT</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b="1">
                          <a:latin typeface="Times New Roman"/>
                          <a:ea typeface="Times New Roman"/>
                          <a:cs typeface="Times New Roman"/>
                        </a:rPr>
                        <a:t>MeBr</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900" b="1">
                          <a:latin typeface="Times New Roman"/>
                          <a:ea typeface="Times New Roman"/>
                          <a:cs typeface="Times New Roman"/>
                        </a:rPr>
                        <a:t>RF Heating</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900" b="1">
                          <a:latin typeface="Times New Roman"/>
                          <a:ea typeface="Times New Roman"/>
                          <a:cs typeface="Times New Roman"/>
                        </a:rPr>
                        <a:t>MW Electricity from Coal Scenario 1</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900" b="1">
                          <a:latin typeface="Times New Roman"/>
                          <a:ea typeface="Times New Roman"/>
                          <a:cs typeface="Times New Roman"/>
                        </a:rPr>
                        <a:t>MW Electricity from Coal Scenario 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900" b="1">
                          <a:latin typeface="Times New Roman"/>
                          <a:ea typeface="Times New Roman"/>
                          <a:cs typeface="Times New Roman"/>
                        </a:rPr>
                        <a:t>MW Electricity from Coal Scenario 3</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Carcinogens</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C2H3Cl eq</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0.062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0.004</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0.037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0.0000522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0.0000853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0.000101</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Ozone Layer Depletion</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CFC-11 eq</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2.70E-08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3.40E-03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1.60E-08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3.70E-09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5.51E-09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6.51E-09</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Aquatic eco-toxicity</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TEG water</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81.962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5.588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49.327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0.0294</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0.048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0.0567</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Terrestrial eco-toxicity</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TEG soil</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14.395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0.935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8.192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0.0495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0.0809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0.0956</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Terrestrial Acidity</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SO2 eq</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0.019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0.0011</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0.0093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0.00704</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0.0115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0.0136</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land occupation</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m2org.arable</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0.0023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0.00016</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0.0014</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Aquatic Acidification</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SO2 eq</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0.0073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0.00044</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0.0039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0.00237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0.00387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0.00457</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Aquatic Eutrophication</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PO4 P-lim</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7.70E-06</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5.00E-07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4.50E-06</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1.34E-06</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2.20E-06</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2.59E-06</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Global Warming</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kg CO2 eq</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2.2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5.528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0.559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0.265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0.433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0.511</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Non-renewable energy</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MJ primary</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20.323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1.057</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9.298</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3.25</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5.32</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6.28</a:t>
                      </a:r>
                      <a:endParaRPr lang="en-US" sz="1200">
                        <a:latin typeface="Times New Roman"/>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000">
                          <a:latin typeface="Times New Roman"/>
                          <a:ea typeface="Times New Roman"/>
                          <a:cs typeface="Times New Roman"/>
                        </a:rPr>
                        <a:t>Mineral Extraction</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MJ surplus</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0.0019</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0.00013</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0.0011</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a:latin typeface="Times New Roman"/>
                          <a:ea typeface="Times New Roman"/>
                          <a:cs typeface="Times New Roman"/>
                        </a:rPr>
                        <a:t>0</a:t>
                      </a:r>
                      <a:endParaRPr lang="en-US" sz="120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000" dirty="0">
                          <a:latin typeface="Times New Roman"/>
                          <a:ea typeface="Times New Roman"/>
                          <a:cs typeface="Times New Roman"/>
                        </a:rPr>
                        <a:t>0</a:t>
                      </a:r>
                      <a:endParaRPr lang="en-US" sz="1200" dirty="0">
                        <a:latin typeface="Times New Roman"/>
                        <a:ea typeface="Times New Roman"/>
                        <a:cs typeface="Times New Roman"/>
                      </a:endParaRPr>
                    </a:p>
                  </a:txBody>
                  <a:tcPr marL="68580" marR="68580" marT="0" marB="0" anchor="ctr"/>
                </a:tc>
              </a:tr>
            </a:tbl>
          </a:graphicData>
        </a:graphic>
      </p:graphicFrame>
      <p:pic>
        <p:nvPicPr>
          <p:cNvPr id="5"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score comparison</a:t>
            </a:r>
            <a:endParaRPr lang="en-US" dirty="0"/>
          </a:p>
        </p:txBody>
      </p:sp>
      <p:graphicFrame>
        <p:nvGraphicFramePr>
          <p:cNvPr id="4" name="Chart 3"/>
          <p:cNvGraphicFramePr/>
          <p:nvPr/>
        </p:nvGraphicFramePr>
        <p:xfrm>
          <a:off x="609600" y="1371600"/>
          <a:ext cx="5943600" cy="46259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Sample data set for current ISPM standard</a:t>
            </a:r>
            <a:endParaRPr lang="en-US" dirty="0">
              <a:solidFill>
                <a:schemeClr val="tx2"/>
              </a:solidFill>
            </a:endParaRPr>
          </a:p>
        </p:txBody>
      </p:sp>
      <p:pic>
        <p:nvPicPr>
          <p:cNvPr id="1026" name="Picture 2" descr="C:\My Documents\My Pictures\Mexico HT Temp.JPG"/>
          <p:cNvPicPr>
            <a:picLocks noGrp="1" noChangeAspect="1" noChangeArrowheads="1"/>
          </p:cNvPicPr>
          <p:nvPr>
            <p:ph idx="1"/>
          </p:nvPr>
        </p:nvPicPr>
        <p:blipFill>
          <a:blip r:embed="rId3" cstate="print"/>
          <a:srcRect/>
          <a:stretch>
            <a:fillRect/>
          </a:stretch>
        </p:blipFill>
        <p:spPr bwMode="auto">
          <a:xfrm>
            <a:off x="457200" y="1371600"/>
            <a:ext cx="8305800" cy="4648200"/>
          </a:xfrm>
          <a:prstGeom prst="rect">
            <a:avLst/>
          </a:prstGeom>
          <a:noFill/>
        </p:spPr>
      </p:pic>
      <p:pic>
        <p:nvPicPr>
          <p:cNvPr id="4"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Estimation of fuel consumption per treatment schedule</a:t>
            </a:r>
            <a:endParaRPr lang="en-US" dirty="0"/>
          </a:p>
        </p:txBody>
      </p:sp>
      <p:graphicFrame>
        <p:nvGraphicFramePr>
          <p:cNvPr id="4" name="Content Placeholder 3"/>
          <p:cNvGraphicFramePr>
            <a:graphicFrameLocks noGrp="1"/>
          </p:cNvGraphicFramePr>
          <p:nvPr>
            <p:ph idx="1"/>
          </p:nvPr>
        </p:nvGraphicFramePr>
        <p:xfrm>
          <a:off x="457200" y="1600200"/>
          <a:ext cx="8229599" cy="44958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1123950">
                <a:tc>
                  <a:txBody>
                    <a:bodyPr/>
                    <a:lstStyle/>
                    <a:p>
                      <a:pPr marL="0" marR="0" algn="ctr">
                        <a:spcBef>
                          <a:spcPts val="0"/>
                        </a:spcBef>
                        <a:spcAft>
                          <a:spcPts val="0"/>
                        </a:spcAft>
                      </a:pPr>
                      <a:r>
                        <a:rPr lang="en-US" sz="1200" dirty="0" smtClean="0">
                          <a:latin typeface="Arial"/>
                          <a:ea typeface="SimSun"/>
                          <a:cs typeface="Times New Roman"/>
                        </a:rPr>
                        <a:t>HT treatment </a:t>
                      </a:r>
                      <a:r>
                        <a:rPr lang="en-US" sz="1200" dirty="0">
                          <a:latin typeface="Arial"/>
                          <a:ea typeface="SimSun"/>
                          <a:cs typeface="Times New Roman"/>
                        </a:rPr>
                        <a:t>(</a:t>
                      </a:r>
                      <a:r>
                        <a:rPr lang="en-US" sz="1200" baseline="30000" dirty="0" err="1">
                          <a:latin typeface="Arial"/>
                          <a:ea typeface="SimSun"/>
                          <a:cs typeface="Times New Roman"/>
                        </a:rPr>
                        <a:t>o</a:t>
                      </a:r>
                      <a:r>
                        <a:rPr lang="en-US" sz="1200" dirty="0" err="1">
                          <a:latin typeface="Arial"/>
                          <a:ea typeface="SimSun"/>
                          <a:cs typeface="Times New Roman"/>
                        </a:rPr>
                        <a:t>C</a:t>
                      </a:r>
                      <a:r>
                        <a:rPr lang="en-US" sz="1200" dirty="0">
                          <a:latin typeface="Arial"/>
                          <a:ea typeface="SimSun"/>
                          <a:cs typeface="Times New Roman"/>
                        </a:rPr>
                        <a:t>/min)</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SimSun"/>
                          <a:cs typeface="Times New Roman"/>
                        </a:rPr>
                        <a:t>Required Minimum Temperature (</a:t>
                      </a:r>
                      <a:r>
                        <a:rPr lang="en-US" sz="1200" baseline="30000" dirty="0" err="1">
                          <a:latin typeface="Arial"/>
                          <a:ea typeface="SimSun"/>
                          <a:cs typeface="Times New Roman"/>
                        </a:rPr>
                        <a:t>o</a:t>
                      </a:r>
                      <a:r>
                        <a:rPr lang="en-US" sz="1200" dirty="0" err="1">
                          <a:latin typeface="Arial"/>
                          <a:ea typeface="SimSun"/>
                          <a:cs typeface="Times New Roman"/>
                        </a:rPr>
                        <a:t>F</a:t>
                      </a:r>
                      <a:r>
                        <a:rPr lang="en-US" sz="1200" dirty="0">
                          <a:latin typeface="Arial"/>
                          <a:ea typeface="SimSun"/>
                          <a:cs typeface="Times New Roman"/>
                        </a:rPr>
                        <a:t>)</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SimSun"/>
                          <a:cs typeface="Times New Roman"/>
                        </a:rPr>
                        <a:t>Measured Minimum Temperature (</a:t>
                      </a:r>
                      <a:r>
                        <a:rPr lang="en-US" sz="1200" baseline="30000" dirty="0" err="1">
                          <a:latin typeface="Arial"/>
                          <a:ea typeface="SimSun"/>
                          <a:cs typeface="Times New Roman"/>
                        </a:rPr>
                        <a:t>o</a:t>
                      </a:r>
                      <a:r>
                        <a:rPr lang="en-US" sz="1200" dirty="0" err="1">
                          <a:latin typeface="Arial"/>
                          <a:ea typeface="SimSun"/>
                          <a:cs typeface="Times New Roman"/>
                        </a:rPr>
                        <a:t>F</a:t>
                      </a:r>
                      <a:r>
                        <a:rPr lang="en-US" sz="1200" dirty="0">
                          <a:latin typeface="Arial"/>
                          <a:ea typeface="SimSun"/>
                          <a:cs typeface="Times New Roman"/>
                        </a:rPr>
                        <a:t>)</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smtClean="0">
                          <a:latin typeface="Arial"/>
                          <a:ea typeface="SimSun"/>
                          <a:cs typeface="Times New Roman"/>
                        </a:rPr>
                        <a:t>Preheating </a:t>
                      </a:r>
                      <a:r>
                        <a:rPr lang="en-US" sz="1200" dirty="0">
                          <a:latin typeface="Arial"/>
                          <a:ea typeface="SimSun"/>
                          <a:cs typeface="Times New Roman"/>
                        </a:rPr>
                        <a:t>Time (min)</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smtClean="0">
                          <a:latin typeface="Arial"/>
                          <a:ea typeface="SimSun"/>
                          <a:cs typeface="Times New Roman"/>
                        </a:rPr>
                        <a:t>Treatment </a:t>
                      </a:r>
                      <a:r>
                        <a:rPr lang="en-US" sz="1200" dirty="0">
                          <a:latin typeface="Arial"/>
                          <a:ea typeface="SimSun"/>
                          <a:cs typeface="Times New Roman"/>
                        </a:rPr>
                        <a:t>Duration (min)</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smtClean="0">
                          <a:latin typeface="Arial"/>
                          <a:ea typeface="SimSun"/>
                          <a:cs typeface="Times New Roman"/>
                        </a:rPr>
                        <a:t>Kiln Operation </a:t>
                      </a:r>
                      <a:r>
                        <a:rPr lang="en-US" sz="1200" dirty="0">
                          <a:latin typeface="Arial"/>
                          <a:ea typeface="SimSun"/>
                          <a:cs typeface="Times New Roman"/>
                        </a:rPr>
                        <a:t>time (min)</a:t>
                      </a:r>
                      <a:endParaRPr lang="en-US" sz="12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SimSun"/>
                          <a:cs typeface="Times New Roman"/>
                        </a:rPr>
                        <a:t>Fuel Consumption (BTU/pallet)</a:t>
                      </a:r>
                      <a:endParaRPr lang="en-US" sz="1200" dirty="0">
                        <a:latin typeface="Times New Roman"/>
                        <a:ea typeface="SimSun"/>
                        <a:cs typeface="Times New Roman"/>
                      </a:endParaRPr>
                    </a:p>
                  </a:txBody>
                  <a:tcPr marL="68580" marR="68580" marT="0" marB="0" anchor="ctr"/>
                </a:tc>
              </a:tr>
              <a:tr h="1123950">
                <a:tc>
                  <a:txBody>
                    <a:bodyPr/>
                    <a:lstStyle/>
                    <a:p>
                      <a:pPr marL="0" marR="0" algn="ctr">
                        <a:spcBef>
                          <a:spcPts val="0"/>
                        </a:spcBef>
                        <a:spcAft>
                          <a:spcPts val="0"/>
                        </a:spcAft>
                      </a:pPr>
                      <a:r>
                        <a:rPr lang="en-US" sz="2000" dirty="0">
                          <a:latin typeface="Arial"/>
                          <a:ea typeface="SimSun"/>
                          <a:cs typeface="Times New Roman"/>
                        </a:rPr>
                        <a:t>56/30</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133</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140</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96.1</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30</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116.128</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4775</a:t>
                      </a:r>
                      <a:endParaRPr lang="en-US" sz="2000">
                        <a:latin typeface="Times New Roman"/>
                        <a:ea typeface="SimSun"/>
                        <a:cs typeface="Times New Roman"/>
                      </a:endParaRPr>
                    </a:p>
                  </a:txBody>
                  <a:tcPr marL="68580" marR="68580" marT="0" marB="0" anchor="ctr"/>
                </a:tc>
              </a:tr>
              <a:tr h="1123950">
                <a:tc>
                  <a:txBody>
                    <a:bodyPr/>
                    <a:lstStyle/>
                    <a:p>
                      <a:pPr marL="0" marR="0" algn="ctr">
                        <a:spcBef>
                          <a:spcPts val="0"/>
                        </a:spcBef>
                        <a:spcAft>
                          <a:spcPts val="0"/>
                        </a:spcAft>
                      </a:pPr>
                      <a:r>
                        <a:rPr lang="en-US" sz="2000">
                          <a:latin typeface="Arial"/>
                          <a:ea typeface="SimSun"/>
                          <a:cs typeface="Times New Roman"/>
                        </a:rPr>
                        <a:t>60/60</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140</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147</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105.9</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60</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145.897</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b="1">
                          <a:latin typeface="Arial"/>
                          <a:ea typeface="SimSun"/>
                          <a:cs typeface="Times New Roman"/>
                        </a:rPr>
                        <a:t>5999</a:t>
                      </a:r>
                      <a:endParaRPr lang="en-US" sz="2000">
                        <a:latin typeface="Times New Roman"/>
                        <a:ea typeface="SimSun"/>
                        <a:cs typeface="Times New Roman"/>
                      </a:endParaRPr>
                    </a:p>
                  </a:txBody>
                  <a:tcPr marL="68580" marR="68580" marT="0" marB="0" anchor="ctr"/>
                </a:tc>
              </a:tr>
              <a:tr h="1123950">
                <a:tc>
                  <a:txBody>
                    <a:bodyPr/>
                    <a:lstStyle/>
                    <a:p>
                      <a:pPr marL="0" marR="0" algn="ctr">
                        <a:spcBef>
                          <a:spcPts val="0"/>
                        </a:spcBef>
                        <a:spcAft>
                          <a:spcPts val="0"/>
                        </a:spcAft>
                      </a:pPr>
                      <a:r>
                        <a:rPr lang="en-US" sz="2000">
                          <a:latin typeface="Arial"/>
                          <a:ea typeface="SimSun"/>
                          <a:cs typeface="Times New Roman"/>
                        </a:rPr>
                        <a:t>71/75</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160</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167</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143.0</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a:latin typeface="Arial"/>
                          <a:ea typeface="SimSun"/>
                          <a:cs typeface="Times New Roman"/>
                        </a:rPr>
                        <a:t>75</a:t>
                      </a:r>
                      <a:endParaRPr lang="en-US" sz="200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dirty="0">
                          <a:latin typeface="Arial"/>
                          <a:ea typeface="SimSun"/>
                          <a:cs typeface="Times New Roman"/>
                        </a:rPr>
                        <a:t>193.014</a:t>
                      </a:r>
                      <a:endParaRPr lang="en-US" sz="2000" dirty="0">
                        <a:latin typeface="Times New Roman"/>
                        <a:ea typeface="SimSun"/>
                        <a:cs typeface="Times New Roman"/>
                      </a:endParaRPr>
                    </a:p>
                  </a:txBody>
                  <a:tcPr marL="68580" marR="68580" marT="0" marB="0" anchor="ctr"/>
                </a:tc>
                <a:tc>
                  <a:txBody>
                    <a:bodyPr/>
                    <a:lstStyle/>
                    <a:p>
                      <a:pPr marL="0" marR="0" algn="ctr">
                        <a:spcBef>
                          <a:spcPts val="0"/>
                        </a:spcBef>
                        <a:spcAft>
                          <a:spcPts val="0"/>
                        </a:spcAft>
                      </a:pPr>
                      <a:r>
                        <a:rPr lang="en-US" sz="2000" b="1" dirty="0">
                          <a:latin typeface="Arial"/>
                          <a:ea typeface="SimSun"/>
                          <a:cs typeface="Times New Roman"/>
                        </a:rPr>
                        <a:t>7936</a:t>
                      </a:r>
                      <a:endParaRPr lang="en-US" sz="2000" dirty="0">
                        <a:latin typeface="Times New Roman"/>
                        <a:ea typeface="SimSun"/>
                        <a:cs typeface="Times New Roman"/>
                      </a:endParaRPr>
                    </a:p>
                  </a:txBody>
                  <a:tcPr marL="68580" marR="68580" marT="0" marB="0" anchor="ctr"/>
                </a:tc>
              </a:tr>
            </a:tbl>
          </a:graphicData>
        </a:graphic>
      </p:graphicFrame>
      <p:pic>
        <p:nvPicPr>
          <p:cNvPr id="5"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Emission Comparison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95337" y="1773539"/>
            <a:ext cx="7434263" cy="4170061"/>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Loads Treated per Day</a:t>
            </a:r>
            <a:endParaRPr lang="en-US" dirty="0"/>
          </a:p>
        </p:txBody>
      </p:sp>
      <p:graphicFrame>
        <p:nvGraphicFramePr>
          <p:cNvPr id="4" name="Content Placeholder 3"/>
          <p:cNvGraphicFramePr>
            <a:graphicFrameLocks noGrp="1"/>
          </p:cNvGraphicFramePr>
          <p:nvPr>
            <p:ph idx="1"/>
          </p:nvPr>
        </p:nvGraphicFramePr>
        <p:xfrm>
          <a:off x="457200" y="1600201"/>
          <a:ext cx="82296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Longer treatment time incurs opportunity cost for the industry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85800" y="1788164"/>
            <a:ext cx="7653338" cy="4079236"/>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410575" cy="685800"/>
          </a:xfrm>
        </p:spPr>
        <p:txBody>
          <a:bodyPr rtlCol="0">
            <a:normAutofit fontScale="90000"/>
          </a:bodyPr>
          <a:lstStyle/>
          <a:p>
            <a:pPr algn="l" fontAlgn="auto">
              <a:spcAft>
                <a:spcPts val="0"/>
              </a:spcAft>
              <a:defRPr/>
            </a:pPr>
            <a:r>
              <a:rPr lang="en-US" sz="4000" dirty="0" smtClean="0">
                <a:solidFill>
                  <a:schemeClr val="tx2"/>
                </a:solidFill>
              </a:rPr>
              <a:t>Conclusions</a:t>
            </a:r>
          </a:p>
        </p:txBody>
      </p:sp>
      <p:pic>
        <p:nvPicPr>
          <p:cNvPr id="27651"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14" name="TextBox 13"/>
          <p:cNvSpPr txBox="1"/>
          <p:nvPr/>
        </p:nvSpPr>
        <p:spPr>
          <a:xfrm>
            <a:off x="2797175" y="6581775"/>
            <a:ext cx="3756025"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75000"/>
                  </a:schemeClr>
                </a:solidFill>
                <a:latin typeface="+mn-lt"/>
              </a:rPr>
              <a:t>Life Cycle Analysis of pallet types and treatment methods</a:t>
            </a:r>
          </a:p>
        </p:txBody>
      </p:sp>
      <p:sp>
        <p:nvSpPr>
          <p:cNvPr id="17" name="Content Placeholder 2"/>
          <p:cNvSpPr>
            <a:spLocks noGrp="1"/>
          </p:cNvSpPr>
          <p:nvPr>
            <p:ph idx="1"/>
          </p:nvPr>
        </p:nvSpPr>
        <p:spPr>
          <a:xfrm>
            <a:off x="533400" y="1066800"/>
            <a:ext cx="7315200" cy="2819400"/>
          </a:xfrm>
        </p:spPr>
        <p:txBody>
          <a:bodyPr>
            <a:noAutofit/>
          </a:bodyPr>
          <a:lstStyle/>
          <a:p>
            <a:r>
              <a:rPr lang="en-US" sz="1700" dirty="0" smtClean="0"/>
              <a:t>Methyl Bromide fumigation produces the largest global warming/ozone depletion impacts of the treatment types</a:t>
            </a:r>
          </a:p>
          <a:p>
            <a:pPr lvl="0"/>
            <a:r>
              <a:rPr lang="en-US" sz="1700" dirty="0" smtClean="0"/>
              <a:t>Conventional heat treatment produces the largest impact of treatment alternatives in all other environmental categories</a:t>
            </a:r>
          </a:p>
          <a:p>
            <a:r>
              <a:rPr lang="en-US" sz="1700" dirty="0" smtClean="0"/>
              <a:t>Microwave and RF treatment both produce lower life-cycle impacts in all categories than conventional Heat Treatment and Methyl Bromide fumigation</a:t>
            </a:r>
          </a:p>
          <a:p>
            <a:r>
              <a:rPr lang="en-US" sz="1700" dirty="0" smtClean="0"/>
              <a:t>Wooden pallets with conventional or MW/RF heat treatment  incur an overall carbon footprint approximately 10 - 20% lower during their life cycle than plastic pallets or wooden pallets treated with methyl bromide fumigation</a:t>
            </a:r>
            <a:endParaRPr lang="en-US" sz="1700" dirty="0" smtClean="0">
              <a:solidFill>
                <a:srgbClr val="7F7F7F"/>
              </a:solidFill>
            </a:endParaRPr>
          </a:p>
          <a:p>
            <a:r>
              <a:rPr lang="en-US" sz="1700" dirty="0" smtClean="0"/>
              <a:t>Plastic pallets do not present a clearly demonstrable environmental advantage over treated wooden pallets across all impact categories</a:t>
            </a:r>
            <a:endParaRPr lang="en-US" sz="1700" dirty="0" smtClean="0">
              <a:solidFill>
                <a:srgbClr val="7F7F7F"/>
              </a:solidFill>
            </a:endParaRPr>
          </a:p>
          <a:p>
            <a:r>
              <a:rPr lang="en-US" sz="1700" dirty="0" smtClean="0"/>
              <a:t>Proposed longer heat treatment schedules create additional environmental impacts, and will increase the cost of treatment significantly</a:t>
            </a:r>
          </a:p>
          <a:p>
            <a:r>
              <a:rPr lang="en-US" sz="1700" dirty="0" smtClean="0"/>
              <a:t>Increasing cost of wood pallet use for further phytosanitary protection may transition the huge global pallet market toward alternatives with greater environmental impact</a:t>
            </a:r>
          </a:p>
          <a:p>
            <a:endParaRPr lang="en-US" sz="2100" dirty="0" smtClean="0">
              <a:solidFill>
                <a:srgbClr val="7F7F7F"/>
              </a:solidFill>
            </a:endParaRPr>
          </a:p>
          <a:p>
            <a:pPr marL="0" indent="0">
              <a:buNone/>
            </a:pPr>
            <a:endParaRPr lang="en-US" sz="2100" dirty="0" smtClean="0">
              <a:solidFill>
                <a:srgbClr val="7F7F7F"/>
              </a:solidFill>
            </a:endParaRPr>
          </a:p>
          <a:p>
            <a:endParaRPr lang="en-US" sz="700" dirty="0" smtClean="0">
              <a:solidFill>
                <a:srgbClr val="7F7F7F"/>
              </a:solidFill>
            </a:endParaRPr>
          </a:p>
          <a:p>
            <a:pPr>
              <a:buFont typeface="Arial" charset="0"/>
              <a:buNone/>
            </a:pPr>
            <a:endParaRPr lang="en-US" sz="2100" dirty="0" smtClean="0">
              <a:solidFill>
                <a:srgbClr val="7F7F7F"/>
              </a:solidFill>
            </a:endParaRPr>
          </a:p>
          <a:p>
            <a:endParaRPr lang="en-US" sz="2100" dirty="0" smtClean="0">
              <a:solidFill>
                <a:srgbClr val="7F7F7F"/>
              </a:solidFill>
            </a:endParaRPr>
          </a:p>
          <a:p>
            <a:pPr algn="just"/>
            <a:endParaRPr lang="en-US" sz="1000" dirty="0" smtClean="0">
              <a:solidFill>
                <a:srgbClr val="7F7F7F"/>
              </a:solidFill>
            </a:endParaRPr>
          </a:p>
        </p:txBody>
      </p:sp>
    </p:spTree>
    <p:extLst>
      <p:ext uri="{BB962C8B-B14F-4D97-AF65-F5344CB8AC3E}">
        <p14:creationId xmlns:p14="http://schemas.microsoft.com/office/powerpoint/2010/main" xmlns="" val="1894032251"/>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156D"/>
        </a:solidFill>
        <a:effectLst/>
      </p:bgPr>
    </p:bg>
    <p:spTree>
      <p:nvGrpSpPr>
        <p:cNvPr id="1" name=""/>
        <p:cNvGrpSpPr/>
        <p:nvPr/>
      </p:nvGrpSpPr>
      <p:grpSpPr>
        <a:xfrm>
          <a:off x="0" y="0"/>
          <a:ext cx="0" cy="0"/>
          <a:chOff x="0" y="0"/>
          <a:chExt cx="0" cy="0"/>
        </a:xfrm>
      </p:grpSpPr>
      <p:sp>
        <p:nvSpPr>
          <p:cNvPr id="5" name="TextBox 4"/>
          <p:cNvSpPr txBox="1"/>
          <p:nvPr/>
        </p:nvSpPr>
        <p:spPr>
          <a:xfrm>
            <a:off x="2590800" y="2674203"/>
            <a:ext cx="4654031" cy="830997"/>
          </a:xfrm>
          <a:prstGeom prst="rect">
            <a:avLst/>
          </a:prstGeom>
          <a:noFill/>
        </p:spPr>
        <p:txBody>
          <a:bodyPr wrap="none" rtlCol="0">
            <a:spAutoFit/>
          </a:bodyPr>
          <a:lstStyle/>
          <a:p>
            <a:r>
              <a:rPr lang="en-US" sz="4800" dirty="0" smtClean="0">
                <a:solidFill>
                  <a:schemeClr val="tx1">
                    <a:lumMod val="50000"/>
                    <a:lumOff val="50000"/>
                  </a:schemeClr>
                </a:solidFill>
              </a:rPr>
              <a:t>To be continued…</a:t>
            </a:r>
            <a:endParaRPr lang="en-US" sz="4800" dirty="0">
              <a:solidFill>
                <a:schemeClr val="tx1">
                  <a:lumMod val="50000"/>
                  <a:lumOff val="50000"/>
                </a:schemeClr>
              </a:solidFill>
            </a:endParaRPr>
          </a:p>
        </p:txBody>
      </p:sp>
      <p:pic>
        <p:nvPicPr>
          <p:cNvPr id="4" name="Picture 8" descr="http://www.clubs.psu.edu/up/concertchoir/PSU_SRB.jpg"/>
          <p:cNvPicPr>
            <a:picLocks noChangeAspect="1" noChangeArrowheads="1"/>
          </p:cNvPicPr>
          <p:nvPr/>
        </p:nvPicPr>
        <p:blipFill>
          <a:blip r:embed="rId3" cstate="print">
            <a:lum bright="-11000"/>
          </a:blip>
          <a:srcRect/>
          <a:stretch>
            <a:fillRect/>
          </a:stretch>
        </p:blipFill>
        <p:spPr bwMode="auto">
          <a:xfrm>
            <a:off x="6934200" y="5715000"/>
            <a:ext cx="2060185" cy="990600"/>
          </a:xfrm>
          <a:prstGeom prst="rect">
            <a:avLst/>
          </a:prstGeom>
          <a:noFill/>
        </p:spPr>
      </p:pic>
    </p:spTree>
    <p:extLst>
      <p:ext uri="{BB962C8B-B14F-4D97-AF65-F5344CB8AC3E}">
        <p14:creationId xmlns:p14="http://schemas.microsoft.com/office/powerpoint/2010/main" xmlns="" val="154367764"/>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1" nodeType="afterEffect">
                                  <p:stCondLst>
                                    <p:cond delay="1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2500"/>
                            </p:stCondLst>
                            <p:childTnLst>
                              <p:par>
                                <p:cTn id="13" presetID="10" presetClass="entr" presetSubtype="0"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625" y="228600"/>
            <a:ext cx="8229600" cy="685800"/>
          </a:xfrm>
        </p:spPr>
        <p:txBody>
          <a:bodyPr rtlCol="0">
            <a:normAutofit fontScale="90000"/>
          </a:bodyPr>
          <a:lstStyle/>
          <a:p>
            <a:pPr algn="l" fontAlgn="auto">
              <a:spcAft>
                <a:spcPts val="0"/>
              </a:spcAft>
              <a:defRPr/>
            </a:pPr>
            <a:r>
              <a:rPr lang="en-US" sz="4000" dirty="0" smtClean="0">
                <a:solidFill>
                  <a:schemeClr val="tx2"/>
                </a:solidFill>
              </a:rPr>
              <a:t>Research Objectives</a:t>
            </a:r>
          </a:p>
        </p:txBody>
      </p:sp>
      <p:sp>
        <p:nvSpPr>
          <p:cNvPr id="6" name="Content Placeholder 2"/>
          <p:cNvSpPr>
            <a:spLocks noGrp="1"/>
          </p:cNvSpPr>
          <p:nvPr>
            <p:ph idx="1"/>
          </p:nvPr>
        </p:nvSpPr>
        <p:spPr>
          <a:xfrm>
            <a:off x="609600" y="1447800"/>
            <a:ext cx="8153400" cy="3505200"/>
          </a:xfrm>
        </p:spPr>
        <p:txBody>
          <a:bodyPr rtlCol="0">
            <a:noAutofit/>
          </a:bodyPr>
          <a:lstStyle/>
          <a:p>
            <a:pPr marL="231775" indent="-231775" algn="just" fontAlgn="auto">
              <a:spcAft>
                <a:spcPts val="0"/>
              </a:spcAft>
              <a:buFont typeface="Arial" pitchFamily="34" charset="0"/>
              <a:buChar char="•"/>
              <a:defRPr/>
            </a:pPr>
            <a:r>
              <a:rPr lang="en-US" sz="2100" dirty="0" smtClean="0">
                <a:solidFill>
                  <a:schemeClr val="bg1">
                    <a:lumMod val="50000"/>
                  </a:schemeClr>
                </a:solidFill>
              </a:rPr>
              <a:t>Determine </a:t>
            </a:r>
            <a:r>
              <a:rPr lang="en-US" sz="2100" dirty="0">
                <a:solidFill>
                  <a:schemeClr val="bg1">
                    <a:lumMod val="50000"/>
                  </a:schemeClr>
                </a:solidFill>
              </a:rPr>
              <a:t>the environmental impacts of all pallet life cycle stages</a:t>
            </a:r>
          </a:p>
          <a:p>
            <a:pPr marL="231775" indent="-231775" algn="just" fontAlgn="auto">
              <a:spcAft>
                <a:spcPts val="0"/>
              </a:spcAft>
              <a:buFont typeface="Arial" pitchFamily="34" charset="0"/>
              <a:buChar char="•"/>
              <a:defRPr/>
            </a:pPr>
            <a:endParaRPr lang="en-US" sz="700" dirty="0" smtClean="0">
              <a:solidFill>
                <a:schemeClr val="bg1">
                  <a:lumMod val="50000"/>
                </a:schemeClr>
              </a:solidFill>
            </a:endParaRPr>
          </a:p>
          <a:p>
            <a:pPr marL="231775" indent="-231775" algn="just" fontAlgn="auto">
              <a:spcAft>
                <a:spcPts val="0"/>
              </a:spcAft>
              <a:buFont typeface="Arial" pitchFamily="34" charset="0"/>
              <a:buChar char="•"/>
              <a:defRPr/>
            </a:pPr>
            <a:endParaRPr lang="en-US" sz="700" dirty="0" smtClean="0">
              <a:solidFill>
                <a:schemeClr val="bg1">
                  <a:lumMod val="50000"/>
                </a:schemeClr>
              </a:solidFill>
            </a:endParaRPr>
          </a:p>
          <a:p>
            <a:pPr marL="231775" indent="-231775" algn="just" fontAlgn="auto">
              <a:spcAft>
                <a:spcPts val="0"/>
              </a:spcAft>
              <a:buFont typeface="Arial" pitchFamily="34" charset="0"/>
              <a:buChar char="•"/>
              <a:defRPr/>
            </a:pPr>
            <a:r>
              <a:rPr lang="en-US" sz="2100" dirty="0" smtClean="0">
                <a:solidFill>
                  <a:schemeClr val="bg1">
                    <a:lumMod val="50000"/>
                  </a:schemeClr>
                </a:solidFill>
              </a:rPr>
              <a:t>Compare Heat treatment, Fumigation, microwave, and RF heating using life-cycle analysis methodology</a:t>
            </a:r>
          </a:p>
          <a:p>
            <a:pPr marL="231775" indent="-231775" algn="just" fontAlgn="auto">
              <a:spcAft>
                <a:spcPts val="0"/>
              </a:spcAft>
              <a:buFont typeface="Arial" pitchFamily="34" charset="0"/>
              <a:buChar char="•"/>
              <a:defRPr/>
            </a:pPr>
            <a:r>
              <a:rPr lang="en-US" sz="2100" dirty="0" smtClean="0">
                <a:solidFill>
                  <a:schemeClr val="bg1">
                    <a:lumMod val="50000"/>
                  </a:schemeClr>
                </a:solidFill>
              </a:rPr>
              <a:t>Compare current Heat Treating schedule vs. proposed schedules</a:t>
            </a:r>
          </a:p>
          <a:p>
            <a:pPr marL="231775" indent="-231775" algn="just" fontAlgn="auto">
              <a:spcAft>
                <a:spcPts val="0"/>
              </a:spcAft>
              <a:buFont typeface="Arial" pitchFamily="34" charset="0"/>
              <a:buChar char="•"/>
              <a:defRPr/>
            </a:pPr>
            <a:endParaRPr lang="en-US" sz="700" dirty="0" smtClean="0">
              <a:solidFill>
                <a:schemeClr val="bg1">
                  <a:lumMod val="50000"/>
                </a:schemeClr>
              </a:solidFill>
            </a:endParaRPr>
          </a:p>
          <a:p>
            <a:pPr marL="231775" indent="-231775" algn="just" fontAlgn="auto">
              <a:spcAft>
                <a:spcPts val="0"/>
              </a:spcAft>
              <a:buFont typeface="Arial" pitchFamily="34" charset="0"/>
              <a:buChar char="•"/>
              <a:defRPr/>
            </a:pPr>
            <a:endParaRPr lang="en-US" sz="700" dirty="0" smtClean="0">
              <a:solidFill>
                <a:schemeClr val="bg1">
                  <a:lumMod val="50000"/>
                </a:schemeClr>
              </a:solidFill>
            </a:endParaRPr>
          </a:p>
          <a:p>
            <a:pPr marL="231775" indent="-231775" algn="just" fontAlgn="auto">
              <a:spcAft>
                <a:spcPts val="0"/>
              </a:spcAft>
              <a:buFont typeface="Arial" pitchFamily="34" charset="0"/>
              <a:buChar char="•"/>
              <a:defRPr/>
            </a:pPr>
            <a:r>
              <a:rPr lang="en-US" sz="2100" dirty="0" smtClean="0">
                <a:solidFill>
                  <a:schemeClr val="bg1">
                    <a:lumMod val="50000"/>
                  </a:schemeClr>
                </a:solidFill>
              </a:rPr>
              <a:t>Support the development of ISPM guidelines to include microwave and RF heating as an alternative and environmentally viable treatment option</a:t>
            </a:r>
          </a:p>
          <a:p>
            <a:pPr marL="231775" indent="-231775" algn="just" fontAlgn="auto">
              <a:spcAft>
                <a:spcPts val="0"/>
              </a:spcAft>
              <a:buFont typeface="Arial" pitchFamily="34" charset="0"/>
              <a:buChar char="•"/>
              <a:defRPr/>
            </a:pPr>
            <a:endParaRPr lang="en-US" sz="700" dirty="0" smtClean="0">
              <a:solidFill>
                <a:schemeClr val="bg1">
                  <a:lumMod val="50000"/>
                </a:schemeClr>
              </a:solidFill>
            </a:endParaRPr>
          </a:p>
        </p:txBody>
      </p:sp>
      <p:pic>
        <p:nvPicPr>
          <p:cNvPr id="16388" name="Picture 2" descr="http://blogs.desmoinesregister.com/dmr/wp-content/uploads/2009/09/penn-state-shield-logo.png"/>
          <p:cNvPicPr>
            <a:picLocks noChangeAspect="1" noChangeArrowheads="1"/>
          </p:cNvPicPr>
          <p:nvPr/>
        </p:nvPicPr>
        <p:blipFill>
          <a:blip r:embed="rId3" cstate="print"/>
          <a:srcRect b="18254"/>
          <a:stretch>
            <a:fillRect/>
          </a:stretch>
        </p:blipFill>
        <p:spPr bwMode="auto">
          <a:xfrm>
            <a:off x="7696200" y="6110288"/>
            <a:ext cx="1371600" cy="747712"/>
          </a:xfrm>
          <a:prstGeom prst="rect">
            <a:avLst/>
          </a:prstGeom>
          <a:noFill/>
          <a:ln w="9525">
            <a:noFill/>
            <a:miter lim="800000"/>
            <a:headEnd/>
            <a:tailEnd/>
          </a:ln>
        </p:spPr>
      </p:pic>
      <p:sp>
        <p:nvSpPr>
          <p:cNvPr id="8" name="TextBox 7"/>
          <p:cNvSpPr txBox="1"/>
          <p:nvPr/>
        </p:nvSpPr>
        <p:spPr>
          <a:xfrm>
            <a:off x="2819400" y="6581775"/>
            <a:ext cx="3756025" cy="276225"/>
          </a:xfrm>
          <a:prstGeom prst="rect">
            <a:avLst/>
          </a:prstGeom>
          <a:noFill/>
        </p:spPr>
        <p:txBody>
          <a:bodyPr wrap="none">
            <a:spAutoFit/>
          </a:bodyPr>
          <a:lstStyle/>
          <a:p>
            <a:pPr>
              <a:defRPr/>
            </a:pPr>
            <a:r>
              <a:rPr lang="en-US" sz="1200" dirty="0">
                <a:solidFill>
                  <a:prstClr val="white">
                    <a:lumMod val="75000"/>
                  </a:prstClr>
                </a:solidFill>
              </a:rPr>
              <a:t>Life Cycle Analysis of pallet types and treatment methods</a:t>
            </a:r>
          </a:p>
        </p:txBody>
      </p:sp>
    </p:spTree>
    <p:extLst>
      <p:ext uri="{BB962C8B-B14F-4D97-AF65-F5344CB8AC3E}">
        <p14:creationId xmlns:p14="http://schemas.microsoft.com/office/powerpoint/2010/main" xmlns="" val="261970557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Heat Treatment</a:t>
            </a:r>
            <a:endParaRPr lang="en-US" dirty="0"/>
          </a:p>
        </p:txBody>
      </p:sp>
      <p:pic>
        <p:nvPicPr>
          <p:cNvPr id="4" name="Content Placeholder 3" descr="heat_treating_kiln"/>
          <p:cNvPicPr>
            <a:picLocks noGrp="1"/>
          </p:cNvPicPr>
          <p:nvPr>
            <p:ph idx="1"/>
          </p:nvPr>
        </p:nvPicPr>
        <p:blipFill>
          <a:blip r:embed="rId3" cstate="print"/>
          <a:srcRect/>
          <a:stretch>
            <a:fillRect/>
          </a:stretch>
        </p:blipFill>
        <p:spPr bwMode="auto">
          <a:xfrm>
            <a:off x="457200" y="1676400"/>
            <a:ext cx="8229599" cy="4648199"/>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 bromide treatment</a:t>
            </a:r>
            <a:endParaRPr lang="en-US" dirty="0"/>
          </a:p>
        </p:txBody>
      </p:sp>
      <p:pic>
        <p:nvPicPr>
          <p:cNvPr id="4" name="Content Placeholder 3" descr="la_pic_1"/>
          <p:cNvPicPr>
            <a:picLocks noGrp="1"/>
          </p:cNvPicPr>
          <p:nvPr>
            <p:ph idx="1"/>
          </p:nvPr>
        </p:nvPicPr>
        <p:blipFill>
          <a:blip r:embed="rId3" cstate="print"/>
          <a:srcRect/>
          <a:stretch>
            <a:fillRect/>
          </a:stretch>
        </p:blipFill>
        <p:spPr bwMode="auto">
          <a:xfrm>
            <a:off x="457200" y="1600200"/>
            <a:ext cx="8229599" cy="4952999"/>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treatment</a:t>
            </a:r>
            <a:endParaRPr lang="en-US" dirty="0"/>
          </a:p>
        </p:txBody>
      </p:sp>
      <p:pic>
        <p:nvPicPr>
          <p:cNvPr id="4" name="Content Placeholder 3" descr="1-6"/>
          <p:cNvPicPr>
            <a:picLocks noGrp="1"/>
          </p:cNvPicPr>
          <p:nvPr>
            <p:ph idx="1"/>
          </p:nvPr>
        </p:nvPicPr>
        <p:blipFill>
          <a:blip r:embed="rId3" cstate="print"/>
          <a:srcRect/>
          <a:stretch>
            <a:fillRect/>
          </a:stretch>
        </p:blipFill>
        <p:spPr bwMode="auto">
          <a:xfrm>
            <a:off x="457200" y="1676400"/>
            <a:ext cx="7924800" cy="4114800"/>
          </a:xfrm>
          <a:prstGeom prst="rect">
            <a:avLst/>
          </a:prstGeom>
          <a:noFill/>
          <a:ln w="9525">
            <a:noFill/>
            <a:miter lim="800000"/>
            <a:headEnd/>
            <a:tailEnd/>
          </a:ln>
        </p:spPr>
      </p:pic>
      <p:sp>
        <p:nvSpPr>
          <p:cNvPr id="5" name="TextBox 4"/>
          <p:cNvSpPr txBox="1"/>
          <p:nvPr/>
        </p:nvSpPr>
        <p:spPr>
          <a:xfrm>
            <a:off x="685800" y="5638800"/>
            <a:ext cx="7543800" cy="646331"/>
          </a:xfrm>
          <a:prstGeom prst="rect">
            <a:avLst/>
          </a:prstGeom>
          <a:noFill/>
        </p:spPr>
        <p:txBody>
          <a:bodyPr wrap="square" rtlCol="0">
            <a:spAutoFit/>
          </a:bodyPr>
          <a:lstStyle/>
          <a:p>
            <a:r>
              <a:rPr lang="en-US" dirty="0" smtClean="0"/>
              <a:t>Infrared Temperature Pattern of a Pallet after Two Minutes of Exposure to MW Irradiation at 2kW Power </a:t>
            </a:r>
            <a:r>
              <a:rPr lang="en-US" b="1" dirty="0" smtClean="0"/>
              <a:t>(De Leo et al. , 2006)</a:t>
            </a:r>
            <a:endParaRPr lang="en-US" dirty="0"/>
          </a:p>
        </p:txBody>
      </p:sp>
      <p:pic>
        <p:nvPicPr>
          <p:cNvPr id="6"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the MW system</a:t>
            </a:r>
            <a:endParaRPr lang="en-US" dirty="0"/>
          </a:p>
        </p:txBody>
      </p:sp>
      <p:pic>
        <p:nvPicPr>
          <p:cNvPr id="4" name="Picture 3" descr="Figure 1-7"/>
          <p:cNvPicPr/>
          <p:nvPr/>
        </p:nvPicPr>
        <p:blipFill>
          <a:blip r:embed="rId3" cstate="print"/>
          <a:srcRect/>
          <a:stretch>
            <a:fillRect/>
          </a:stretch>
        </p:blipFill>
        <p:spPr bwMode="auto">
          <a:xfrm>
            <a:off x="533400" y="1676400"/>
            <a:ext cx="7620000" cy="4572000"/>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914400"/>
            <a:ext cx="8077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28171" y="228600"/>
            <a:ext cx="8229600" cy="685800"/>
          </a:xfrm>
        </p:spPr>
        <p:txBody>
          <a:bodyPr rtlCol="0">
            <a:normAutofit fontScale="90000"/>
          </a:bodyPr>
          <a:lstStyle/>
          <a:p>
            <a:pPr algn="l" eaLnBrk="1" fontAlgn="auto" hangingPunct="1">
              <a:spcAft>
                <a:spcPts val="0"/>
              </a:spcAft>
              <a:defRPr/>
            </a:pPr>
            <a:r>
              <a:rPr lang="en-US" sz="4000" dirty="0" smtClean="0">
                <a:solidFill>
                  <a:schemeClr val="tx2"/>
                </a:solidFill>
              </a:rPr>
              <a:t>Life Cycle Analysis</a:t>
            </a:r>
          </a:p>
        </p:txBody>
      </p:sp>
      <p:sp>
        <p:nvSpPr>
          <p:cNvPr id="6" name="Content Placeholder 2"/>
          <p:cNvSpPr>
            <a:spLocks noGrp="1"/>
          </p:cNvSpPr>
          <p:nvPr>
            <p:ph idx="1"/>
          </p:nvPr>
        </p:nvSpPr>
        <p:spPr>
          <a:xfrm>
            <a:off x="533400" y="990600"/>
            <a:ext cx="8153400" cy="5181600"/>
          </a:xfrm>
        </p:spPr>
        <p:txBody>
          <a:bodyPr>
            <a:noAutofit/>
          </a:bodyPr>
          <a:lstStyle/>
          <a:p>
            <a:pPr marL="231775" indent="-231775" algn="just">
              <a:spcAft>
                <a:spcPts val="115"/>
              </a:spcAft>
            </a:pPr>
            <a:r>
              <a:rPr lang="en-US" sz="2000" dirty="0" smtClean="0">
                <a:solidFill>
                  <a:schemeClr val="tx2"/>
                </a:solidFill>
              </a:rPr>
              <a:t>Goals</a:t>
            </a:r>
          </a:p>
          <a:p>
            <a:pPr marL="635000" lvl="1" indent="-177800" algn="just">
              <a:spcAft>
                <a:spcPts val="115"/>
              </a:spcAft>
              <a:buFont typeface="Arial" pitchFamily="34" charset="0"/>
              <a:buChar char="•"/>
            </a:pPr>
            <a:r>
              <a:rPr lang="en-US" sz="2000" dirty="0" smtClean="0">
                <a:solidFill>
                  <a:schemeClr val="tx1">
                    <a:lumMod val="50000"/>
                    <a:lumOff val="50000"/>
                  </a:schemeClr>
                </a:solidFill>
              </a:rPr>
              <a:t>Compare environmental impacts of:</a:t>
            </a:r>
          </a:p>
          <a:p>
            <a:pPr marL="1035050" lvl="2" indent="-177800" algn="just">
              <a:spcAft>
                <a:spcPts val="115"/>
              </a:spcAft>
            </a:pPr>
            <a:r>
              <a:rPr lang="en-US" sz="2000" dirty="0" smtClean="0">
                <a:solidFill>
                  <a:schemeClr val="tx1">
                    <a:lumMod val="50000"/>
                    <a:lumOff val="50000"/>
                  </a:schemeClr>
                </a:solidFill>
              </a:rPr>
              <a:t>Conventional Heat </a:t>
            </a:r>
            <a:r>
              <a:rPr lang="en-US" sz="2000" dirty="0">
                <a:solidFill>
                  <a:schemeClr val="tx1">
                    <a:lumMod val="50000"/>
                    <a:lumOff val="50000"/>
                  </a:schemeClr>
                </a:solidFill>
              </a:rPr>
              <a:t>Treatment </a:t>
            </a:r>
          </a:p>
          <a:p>
            <a:pPr marL="1035050" lvl="2" indent="-177800" algn="just">
              <a:spcAft>
                <a:spcPts val="115"/>
              </a:spcAft>
            </a:pPr>
            <a:r>
              <a:rPr lang="en-US" sz="2000" dirty="0" smtClean="0">
                <a:solidFill>
                  <a:schemeClr val="tx1">
                    <a:lumMod val="50000"/>
                    <a:lumOff val="50000"/>
                  </a:schemeClr>
                </a:solidFill>
              </a:rPr>
              <a:t>Methyl </a:t>
            </a:r>
            <a:r>
              <a:rPr lang="en-US" sz="2000" dirty="0">
                <a:solidFill>
                  <a:schemeClr val="tx1">
                    <a:lumMod val="50000"/>
                    <a:lumOff val="50000"/>
                  </a:schemeClr>
                </a:solidFill>
              </a:rPr>
              <a:t>Bromide </a:t>
            </a:r>
            <a:r>
              <a:rPr lang="en-US" sz="2000" dirty="0" smtClean="0">
                <a:solidFill>
                  <a:schemeClr val="tx1">
                    <a:lumMod val="50000"/>
                    <a:lumOff val="50000"/>
                  </a:schemeClr>
                </a:solidFill>
              </a:rPr>
              <a:t>Fumigation</a:t>
            </a:r>
          </a:p>
          <a:p>
            <a:pPr marL="1035050" lvl="2" indent="-177800" algn="just">
              <a:spcAft>
                <a:spcPts val="115"/>
              </a:spcAft>
            </a:pPr>
            <a:r>
              <a:rPr lang="en-US" sz="2000" dirty="0" smtClean="0">
                <a:solidFill>
                  <a:schemeClr val="tx1">
                    <a:lumMod val="50000"/>
                    <a:lumOff val="50000"/>
                  </a:schemeClr>
                </a:solidFill>
              </a:rPr>
              <a:t>Microwave Heating</a:t>
            </a:r>
            <a:endParaRPr lang="en-US" sz="2000" dirty="0">
              <a:solidFill>
                <a:schemeClr val="tx1">
                  <a:lumMod val="50000"/>
                  <a:lumOff val="50000"/>
                </a:schemeClr>
              </a:solidFill>
            </a:endParaRPr>
          </a:p>
          <a:p>
            <a:pPr marL="1035050" lvl="2" indent="-177800" algn="just">
              <a:spcAft>
                <a:spcPts val="115"/>
              </a:spcAft>
            </a:pPr>
            <a:r>
              <a:rPr lang="en-US" sz="2000" dirty="0" smtClean="0">
                <a:solidFill>
                  <a:schemeClr val="tx1">
                    <a:lumMod val="50000"/>
                    <a:lumOff val="50000"/>
                  </a:schemeClr>
                </a:solidFill>
              </a:rPr>
              <a:t>Radio </a:t>
            </a:r>
            <a:r>
              <a:rPr lang="en-US" sz="2000" dirty="0">
                <a:solidFill>
                  <a:schemeClr val="tx1">
                    <a:lumMod val="50000"/>
                    <a:lumOff val="50000"/>
                  </a:schemeClr>
                </a:solidFill>
              </a:rPr>
              <a:t>Frequency </a:t>
            </a:r>
            <a:r>
              <a:rPr lang="en-US" sz="2000" dirty="0" smtClean="0">
                <a:solidFill>
                  <a:schemeClr val="tx1">
                    <a:lumMod val="50000"/>
                    <a:lumOff val="50000"/>
                  </a:schemeClr>
                </a:solidFill>
              </a:rPr>
              <a:t>Heating</a:t>
            </a:r>
          </a:p>
          <a:p>
            <a:pPr marL="635000" lvl="1" indent="-177800" algn="just">
              <a:spcAft>
                <a:spcPts val="115"/>
              </a:spcAft>
              <a:buFont typeface="Arial" pitchFamily="34" charset="0"/>
              <a:buChar char="•"/>
            </a:pPr>
            <a:r>
              <a:rPr lang="en-US" sz="2000" dirty="0" smtClean="0">
                <a:solidFill>
                  <a:schemeClr val="tx1">
                    <a:lumMod val="50000"/>
                    <a:lumOff val="50000"/>
                  </a:schemeClr>
                </a:solidFill>
              </a:rPr>
              <a:t>Compare environmental impacts of:</a:t>
            </a:r>
          </a:p>
          <a:p>
            <a:pPr marL="1035050" lvl="2" indent="-177800" algn="just">
              <a:spcAft>
                <a:spcPts val="115"/>
              </a:spcAft>
            </a:pPr>
            <a:r>
              <a:rPr lang="en-US" sz="1600" dirty="0" smtClean="0">
                <a:solidFill>
                  <a:schemeClr val="tx1">
                    <a:lumMod val="50000"/>
                    <a:lumOff val="50000"/>
                  </a:schemeClr>
                </a:solidFill>
              </a:rPr>
              <a:t>56C/30M</a:t>
            </a:r>
          </a:p>
          <a:p>
            <a:pPr marL="1035050" lvl="2" indent="-177800" algn="just">
              <a:spcAft>
                <a:spcPts val="115"/>
              </a:spcAft>
            </a:pPr>
            <a:r>
              <a:rPr lang="en-US" sz="1600" dirty="0" smtClean="0">
                <a:solidFill>
                  <a:schemeClr val="tx1">
                    <a:lumMod val="50000"/>
                    <a:lumOff val="50000"/>
                  </a:schemeClr>
                </a:solidFill>
              </a:rPr>
              <a:t>60C/60M</a:t>
            </a:r>
          </a:p>
          <a:p>
            <a:pPr marL="1035050" lvl="2" indent="-177800" algn="just">
              <a:spcAft>
                <a:spcPts val="115"/>
              </a:spcAft>
            </a:pPr>
            <a:r>
              <a:rPr lang="en-US" sz="1600" dirty="0" smtClean="0">
                <a:solidFill>
                  <a:schemeClr val="tx1">
                    <a:lumMod val="50000"/>
                    <a:lumOff val="50000"/>
                  </a:schemeClr>
                </a:solidFill>
              </a:rPr>
              <a:t>71C/75M</a:t>
            </a:r>
            <a:endParaRPr lang="en-US" dirty="0" smtClean="0">
              <a:solidFill>
                <a:schemeClr val="tx1">
                  <a:lumMod val="50000"/>
                  <a:lumOff val="50000"/>
                </a:schemeClr>
              </a:solidFill>
            </a:endParaRPr>
          </a:p>
          <a:p>
            <a:pPr marL="1035050" lvl="2" indent="-177800" algn="just">
              <a:spcAft>
                <a:spcPts val="115"/>
              </a:spcAft>
              <a:buNone/>
            </a:pPr>
            <a:endParaRPr lang="en-US" sz="2000" dirty="0" smtClean="0">
              <a:solidFill>
                <a:schemeClr val="tx1">
                  <a:lumMod val="50000"/>
                  <a:lumOff val="50000"/>
                </a:schemeClr>
              </a:solidFill>
            </a:endParaRPr>
          </a:p>
        </p:txBody>
      </p:sp>
      <p:pic>
        <p:nvPicPr>
          <p:cNvPr id="7" name="Picture 2" descr="http://blogs.desmoinesregister.com/dmr/wp-content/uploads/2009/09/penn-state-shield-logo.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8254"/>
          <a:stretch/>
        </p:blipFill>
        <p:spPr bwMode="auto">
          <a:xfrm>
            <a:off x="7696200" y="6110514"/>
            <a:ext cx="1371600" cy="747486"/>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4175360623"/>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a Product</a:t>
            </a:r>
            <a:endParaRPr lang="en-US" dirty="0"/>
          </a:p>
        </p:txBody>
      </p:sp>
      <p:pic>
        <p:nvPicPr>
          <p:cNvPr id="4" name="Content Placeholder 3" descr="2"/>
          <p:cNvPicPr>
            <a:picLocks noGrp="1"/>
          </p:cNvPicPr>
          <p:nvPr>
            <p:ph idx="1"/>
          </p:nvPr>
        </p:nvPicPr>
        <p:blipFill>
          <a:blip r:embed="rId3" cstate="print"/>
          <a:srcRect/>
          <a:stretch>
            <a:fillRect/>
          </a:stretch>
        </p:blipFill>
        <p:spPr bwMode="auto">
          <a:xfrm>
            <a:off x="762000" y="1371601"/>
            <a:ext cx="7696200" cy="4953000"/>
          </a:xfrm>
          <a:prstGeom prst="rect">
            <a:avLst/>
          </a:prstGeom>
          <a:noFill/>
          <a:ln w="9525">
            <a:noFill/>
            <a:miter lim="800000"/>
            <a:headEnd/>
            <a:tailEnd/>
          </a:ln>
        </p:spPr>
      </p:pic>
      <p:pic>
        <p:nvPicPr>
          <p:cNvPr id="5" name="Picture 2" descr="http://blogs.desmoinesregister.com/dmr/wp-content/uploads/2009/09/penn-state-shield-logo.png"/>
          <p:cNvPicPr>
            <a:picLocks noChangeAspect="1" noChangeArrowheads="1"/>
          </p:cNvPicPr>
          <p:nvPr/>
        </p:nvPicPr>
        <p:blipFill>
          <a:blip r:embed="rId4" cstate="print"/>
          <a:srcRect b="18254"/>
          <a:stretch>
            <a:fillRect/>
          </a:stretch>
        </p:blipFill>
        <p:spPr bwMode="auto">
          <a:xfrm>
            <a:off x="7696200" y="6110288"/>
            <a:ext cx="1371600"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4258</TotalTime>
  <Words>1951</Words>
  <Application>Microsoft Office PowerPoint</Application>
  <PresentationFormat>On-screen Show (4:3)</PresentationFormat>
  <Paragraphs>396</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1_Office Theme</vt:lpstr>
      <vt:lpstr>2_Office Theme</vt:lpstr>
      <vt:lpstr>3_Office Theme</vt:lpstr>
      <vt:lpstr>4_Office Theme</vt:lpstr>
      <vt:lpstr>Slide 1</vt:lpstr>
      <vt:lpstr>Problem Description and Motivation</vt:lpstr>
      <vt:lpstr>Research Objectives</vt:lpstr>
      <vt:lpstr>Conventional Heat Treatment</vt:lpstr>
      <vt:lpstr>Methyl bromide treatment</vt:lpstr>
      <vt:lpstr>Microwave treatment</vt:lpstr>
      <vt:lpstr>Optimizing the MW system</vt:lpstr>
      <vt:lpstr>Life Cycle Analysis</vt:lpstr>
      <vt:lpstr>Life Cycle of a Product</vt:lpstr>
      <vt:lpstr>Process Map for Wooden Pallet LCA</vt:lpstr>
      <vt:lpstr>Life Cycle Analysis – System boundaries</vt:lpstr>
      <vt:lpstr>Life Cycle Analysis – Wooden Pallets </vt:lpstr>
      <vt:lpstr>From 2008 ERM-iGPS report</vt:lpstr>
      <vt:lpstr>From 2009 Franklin Associates - CHEP Study</vt:lpstr>
      <vt:lpstr>Pallet LCA Assumptions</vt:lpstr>
      <vt:lpstr>Slide 16</vt:lpstr>
      <vt:lpstr>Slide 17</vt:lpstr>
      <vt:lpstr>LCA of Treatment Methods</vt:lpstr>
      <vt:lpstr>Impact by Process Component</vt:lpstr>
      <vt:lpstr>Impact Assessment Results (Impact 2002+)</vt:lpstr>
      <vt:lpstr>Slide 21</vt:lpstr>
      <vt:lpstr>Single score comparison</vt:lpstr>
      <vt:lpstr>Sample data set for current ISPM standard</vt:lpstr>
      <vt:lpstr>Estimation of fuel consumption per treatment schedule</vt:lpstr>
      <vt:lpstr>CO2 Emission Comparison</vt:lpstr>
      <vt:lpstr>Loads Treated per Day</vt:lpstr>
      <vt:lpstr>Longer treatment time incurs opportunity cost for the industry</vt:lpstr>
      <vt:lpstr>Conclusions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 Sebastian</dc:creator>
  <cp:lastModifiedBy>Default User</cp:lastModifiedBy>
  <cp:revision>272</cp:revision>
  <dcterms:created xsi:type="dcterms:W3CDTF">2010-04-21T06:40:08Z</dcterms:created>
  <dcterms:modified xsi:type="dcterms:W3CDTF">2011-09-20T20:58:01Z</dcterms:modified>
</cp:coreProperties>
</file>